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5"/>
  </p:notesMasterIdLst>
  <p:sldIdLst>
    <p:sldId id="280" r:id="rId2"/>
    <p:sldId id="281" r:id="rId3"/>
    <p:sldId id="258" r:id="rId4"/>
    <p:sldId id="274" r:id="rId5"/>
    <p:sldId id="275" r:id="rId6"/>
    <p:sldId id="276" r:id="rId7"/>
    <p:sldId id="259" r:id="rId8"/>
    <p:sldId id="257" r:id="rId9"/>
    <p:sldId id="260" r:id="rId10"/>
    <p:sldId id="261" r:id="rId11"/>
    <p:sldId id="351" r:id="rId12"/>
    <p:sldId id="352" r:id="rId13"/>
    <p:sldId id="354" r:id="rId14"/>
    <p:sldId id="355" r:id="rId15"/>
    <p:sldId id="339" r:id="rId16"/>
    <p:sldId id="340" r:id="rId17"/>
    <p:sldId id="346" r:id="rId18"/>
    <p:sldId id="342" r:id="rId19"/>
    <p:sldId id="343" r:id="rId20"/>
    <p:sldId id="345" r:id="rId21"/>
    <p:sldId id="347" r:id="rId22"/>
    <p:sldId id="344" r:id="rId23"/>
    <p:sldId id="385" r:id="rId24"/>
    <p:sldId id="349" r:id="rId25"/>
    <p:sldId id="350" r:id="rId26"/>
    <p:sldId id="348" r:id="rId27"/>
    <p:sldId id="353" r:id="rId28"/>
    <p:sldId id="264" r:id="rId29"/>
    <p:sldId id="262" r:id="rId30"/>
    <p:sldId id="263" r:id="rId31"/>
    <p:sldId id="265" r:id="rId32"/>
    <p:sldId id="266" r:id="rId33"/>
    <p:sldId id="356" r:id="rId34"/>
    <p:sldId id="282" r:id="rId35"/>
    <p:sldId id="301" r:id="rId36"/>
    <p:sldId id="291" r:id="rId37"/>
    <p:sldId id="298" r:id="rId38"/>
    <p:sldId id="300" r:id="rId39"/>
    <p:sldId id="299" r:id="rId40"/>
    <p:sldId id="285" r:id="rId41"/>
    <p:sldId id="286" r:id="rId42"/>
    <p:sldId id="305" r:id="rId43"/>
    <p:sldId id="360" r:id="rId44"/>
    <p:sldId id="359" r:id="rId45"/>
    <p:sldId id="362" r:id="rId46"/>
    <p:sldId id="289" r:id="rId47"/>
    <p:sldId id="290" r:id="rId48"/>
    <p:sldId id="287" r:id="rId49"/>
    <p:sldId id="363" r:id="rId50"/>
    <p:sldId id="295" r:id="rId51"/>
    <p:sldId id="283" r:id="rId52"/>
    <p:sldId id="284" r:id="rId53"/>
    <p:sldId id="306" r:id="rId54"/>
    <p:sldId id="364" r:id="rId55"/>
    <p:sldId id="292" r:id="rId56"/>
    <p:sldId id="293" r:id="rId57"/>
    <p:sldId id="303" r:id="rId58"/>
    <p:sldId id="304" r:id="rId59"/>
    <p:sldId id="297" r:id="rId60"/>
    <p:sldId id="361" r:id="rId61"/>
    <p:sldId id="380" r:id="rId62"/>
    <p:sldId id="366" r:id="rId63"/>
    <p:sldId id="365" r:id="rId64"/>
    <p:sldId id="381" r:id="rId65"/>
    <p:sldId id="369" r:id="rId66"/>
    <p:sldId id="370" r:id="rId67"/>
    <p:sldId id="386" r:id="rId68"/>
    <p:sldId id="383" r:id="rId69"/>
    <p:sldId id="368" r:id="rId70"/>
    <p:sldId id="373" r:id="rId71"/>
    <p:sldId id="382" r:id="rId72"/>
    <p:sldId id="371" r:id="rId73"/>
    <p:sldId id="372" r:id="rId74"/>
    <p:sldId id="376" r:id="rId75"/>
    <p:sldId id="384" r:id="rId76"/>
    <p:sldId id="374" r:id="rId77"/>
    <p:sldId id="375" r:id="rId78"/>
    <p:sldId id="377" r:id="rId79"/>
    <p:sldId id="378" r:id="rId80"/>
    <p:sldId id="379" r:id="rId81"/>
    <p:sldId id="307" r:id="rId82"/>
    <p:sldId id="325" r:id="rId83"/>
    <p:sldId id="328" r:id="rId84"/>
    <p:sldId id="326" r:id="rId85"/>
    <p:sldId id="327" r:id="rId86"/>
    <p:sldId id="308" r:id="rId87"/>
    <p:sldId id="309" r:id="rId88"/>
    <p:sldId id="310" r:id="rId89"/>
    <p:sldId id="311" r:id="rId90"/>
    <p:sldId id="312" r:id="rId91"/>
    <p:sldId id="313" r:id="rId92"/>
    <p:sldId id="314" r:id="rId93"/>
    <p:sldId id="315" r:id="rId94"/>
    <p:sldId id="316" r:id="rId95"/>
    <p:sldId id="317" r:id="rId96"/>
    <p:sldId id="318" r:id="rId97"/>
    <p:sldId id="319" r:id="rId98"/>
    <p:sldId id="320" r:id="rId99"/>
    <p:sldId id="321" r:id="rId100"/>
    <p:sldId id="322" r:id="rId101"/>
    <p:sldId id="331" r:id="rId102"/>
    <p:sldId id="323" r:id="rId103"/>
    <p:sldId id="324" r:id="rId104"/>
    <p:sldId id="332" r:id="rId105"/>
    <p:sldId id="333" r:id="rId106"/>
    <p:sldId id="334" r:id="rId107"/>
    <p:sldId id="335" r:id="rId108"/>
    <p:sldId id="336" r:id="rId109"/>
    <p:sldId id="337" r:id="rId110"/>
    <p:sldId id="329" r:id="rId111"/>
    <p:sldId id="357" r:id="rId112"/>
    <p:sldId id="358" r:id="rId113"/>
    <p:sldId id="330" r:id="rId11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16"/>
      <p:bold r:id="rId117"/>
      <p:italic r:id="rId118"/>
      <p:boldItalic r:id="rId1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FF"/>
    <a:srgbClr val="DD6205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709" autoAdjust="0"/>
  </p:normalViewPr>
  <p:slideViewPr>
    <p:cSldViewPr>
      <p:cViewPr varScale="1">
        <p:scale>
          <a:sx n="94" d="100"/>
          <a:sy n="94" d="100"/>
        </p:scale>
        <p:origin x="-2011" y="-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78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2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Relationship Id="rId4" Type="http://schemas.openxmlformats.org/officeDocument/2006/relationships/image" Target="../media/image67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image" Target="../media/image7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C8EA5-CEF4-41E8-99D2-78102674A772}" type="datetimeFigureOut">
              <a:rPr lang="en-US" smtClean="0"/>
              <a:pPr/>
              <a:t>3/3/2016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2183F-A14E-407D-8D23-74E64BA759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9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0"/>
            <a:ext cx="9144000" cy="6858000"/>
            <a:chOff x="1600200" y="0"/>
            <a:chExt cx="9144000" cy="6858000"/>
          </a:xfrm>
        </p:grpSpPr>
        <p:sp>
          <p:nvSpPr>
            <p:cNvPr id="8" name="Rectangle 7"/>
            <p:cNvSpPr/>
            <p:nvPr userDrawn="1"/>
          </p:nvSpPr>
          <p:spPr>
            <a:xfrm>
              <a:off x="160020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titleslidebackground.pn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1600200" y="0"/>
              <a:ext cx="9143428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33868"/>
            <a:ext cx="3429000" cy="365125"/>
          </a:xfrm>
        </p:spPr>
        <p:txBody>
          <a:bodyPr/>
          <a:lstStyle>
            <a:lvl1pPr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Data Acquisition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>
            <a:lvl1pPr>
              <a:spcBef>
                <a:spcPts val="1200"/>
              </a:spcBef>
              <a:defRPr sz="2200"/>
            </a:lvl1pPr>
            <a:lvl2pPr>
              <a:defRPr sz="2000"/>
            </a:lvl2pPr>
            <a:lvl3pPr marL="685800" indent="-169863">
              <a:defRPr sz="2000"/>
            </a:lvl3pPr>
            <a:lvl4pPr marL="914400" indent="-228600">
              <a:defRPr sz="2000"/>
            </a:lvl4pPr>
            <a:lvl5pPr marL="1143000" indent="-228600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49831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4268788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752600"/>
            <a:ext cx="4268788" cy="43735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066800"/>
            <a:ext cx="4270375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3735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idebackground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286" y="0"/>
            <a:ext cx="9143428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143000"/>
            <a:ext cx="8686800" cy="4983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543674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2015-04-07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42335"/>
            <a:ext cx="3429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Data Acquisition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44268" y="6519332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EC6EF-94A2-4537-B1EB-15D4E295B1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spcBef>
          <a:spcPts val="1200"/>
        </a:spcBef>
        <a:buFont typeface="Arial" pitchFamily="34" charset="0"/>
        <a:buChar char="•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44538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033463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62063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hyperlink" Target="http://www.mouser.com/ds/2/187/honeywell-sensing-latching-digital-hall-effect-sen-794951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omega.com/pptst/FMA4100_4300.html" TargetMode="External"/><Relationship Id="rId4" Type="http://schemas.openxmlformats.org/officeDocument/2006/relationships/hyperlink" Target="http://www.omega.com/pptst/FMA3100_3200_3300.html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2.png"/><Relationship Id="rId4" Type="http://schemas.openxmlformats.org/officeDocument/2006/relationships/image" Target="../media/image55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hyperlink" Target="http://www.ni.com/pdf/manuals/375213b.pdf" TargetMode="External"/><Relationship Id="rId7" Type="http://schemas.openxmlformats.org/officeDocument/2006/relationships/image" Target="../media/image57.jpe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2.bin"/><Relationship Id="rId4" Type="http://schemas.openxmlformats.org/officeDocument/2006/relationships/hyperlink" Target="http://www.keithley.nl/data?asset=50072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3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62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67.wmf"/><Relationship Id="rId4" Type="http://schemas.openxmlformats.org/officeDocument/2006/relationships/image" Target="../media/image64.wmf"/><Relationship Id="rId9" Type="http://schemas.openxmlformats.org/officeDocument/2006/relationships/oleObject" Target="../embeddings/oleObject8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image" Target="../media/image70.png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8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3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72.w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jpeg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i.com/pdf/manuals/370822c.pdf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i.com/pdf/manuals/373060f.pdf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10" Type="http://schemas.openxmlformats.org/officeDocument/2006/relationships/image" Target="../media/image29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/>
          <a:lstStyle/>
          <a:p>
            <a:r>
              <a:rPr lang="en-US" dirty="0" smtClean="0"/>
              <a:t>Getting Data in the Lab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98775"/>
            <a:ext cx="6400800" cy="1066800"/>
          </a:xfrm>
        </p:spPr>
        <p:txBody>
          <a:bodyPr/>
          <a:lstStyle/>
          <a:p>
            <a:r>
              <a:rPr lang="en-US" b="0" dirty="0" err="1" smtClean="0">
                <a:solidFill>
                  <a:schemeClr val="tx1"/>
                </a:solidFill>
              </a:rPr>
              <a:t>LabVIEW</a:t>
            </a:r>
            <a:r>
              <a:rPr lang="en-US" b="0" dirty="0" smtClean="0">
                <a:solidFill>
                  <a:schemeClr val="tx1"/>
                </a:solidFill>
              </a:rPr>
              <a:t>, Data Acquisition,</a:t>
            </a:r>
          </a:p>
          <a:p>
            <a:r>
              <a:rPr lang="en-US" b="0" dirty="0" smtClean="0">
                <a:solidFill>
                  <a:schemeClr val="tx1"/>
                </a:solidFill>
              </a:rPr>
              <a:t>and Instrument Control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371600" y="4270374"/>
            <a:ext cx="6400800" cy="1597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Dr. Jason D.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Sommerville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President, UPVI, LLC.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jason.sommerville@upvi.net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www.upvi.net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38400" y="6172200"/>
            <a:ext cx="4737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Copyright © 2015 UPVI, LLC. Redistribution is prohibited.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>
            <a:normAutofit fontScale="6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type of measurement do you need to make?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Calibration Curve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Range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Input range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(25 – 300 ºC, 1 – 100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etc.)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Output range (0 to 10V, -5 to 5 V, 4 to 20 mA, etc.)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Sensitivity—How well can change be detected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good is the measurement?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Accuracy (±1 ºC, ±0.1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mN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, etc.)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Precision (repeatability)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Linearity—can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be handled in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software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Drift—Change in calibration over time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Hysteresis—is it the same going up as coming back down?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Timing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Response time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Bandwidth (1 Hz, 100 kHz – 1 MHz, etc.)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Other considerations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Analog or digital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Analog: voltage, current, impedance, etc.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signal conditioning or excitation/power does it require?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will I connect it to my DAQ system?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Environmental isolation</a:t>
            </a:r>
          </a:p>
          <a:p>
            <a:pPr lvl="2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Voltage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temperature, noise, vacuum, water, etc.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Ruggedness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chose a transducer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299501" y="2819400"/>
            <a:ext cx="3615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cs typeface="Arial" panose="020B0604020202020204" pitchFamily="34" charset="0"/>
              </a:rPr>
              <a:t>A:</a:t>
            </a:r>
            <a:r>
              <a:rPr lang="en-US" sz="2400" dirty="0" smtClean="0">
                <a:cs typeface="Arial" panose="020B0604020202020204" pitchFamily="34" charset="0"/>
              </a:rPr>
              <a:t> All this info </a:t>
            </a:r>
            <a:r>
              <a:rPr lang="en-US" sz="2400" i="1" dirty="0" smtClean="0">
                <a:cs typeface="Arial" panose="020B0604020202020204" pitchFamily="34" charset="0"/>
              </a:rPr>
              <a:t>should</a:t>
            </a:r>
            <a:r>
              <a:rPr lang="en-US" sz="2400" dirty="0" smtClean="0">
                <a:cs typeface="Arial" panose="020B0604020202020204" pitchFamily="34" charset="0"/>
              </a:rPr>
              <a:t> be on the transducer’s datasheet or specification sheet</a:t>
            </a:r>
          </a:p>
        </p:txBody>
      </p:sp>
      <p:sp>
        <p:nvSpPr>
          <p:cNvPr id="3" name="Rectangle 2"/>
          <p:cNvSpPr/>
          <p:nvPr/>
        </p:nvSpPr>
        <p:spPr>
          <a:xfrm>
            <a:off x="5299501" y="2057400"/>
            <a:ext cx="37889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cs typeface="Arial" panose="020B0604020202020204" pitchFamily="34" charset="0"/>
              </a:rPr>
              <a:t>Q:</a:t>
            </a:r>
            <a:r>
              <a:rPr lang="en-US" sz="2400" dirty="0">
                <a:cs typeface="Arial" panose="020B0604020202020204" pitchFamily="34" charset="0"/>
              </a:rPr>
              <a:t> Where </a:t>
            </a:r>
            <a:r>
              <a:rPr lang="en-US" sz="2400" dirty="0" smtClean="0">
                <a:cs typeface="Arial" panose="020B0604020202020204" pitchFamily="34" charset="0"/>
              </a:rPr>
              <a:t>do I </a:t>
            </a:r>
            <a:r>
              <a:rPr lang="en-US" sz="2400" dirty="0">
                <a:cs typeface="Arial" panose="020B0604020202020204" pitchFamily="34" charset="0"/>
              </a:rPr>
              <a:t>find this stuff?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99500" y="4019729"/>
            <a:ext cx="3539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cs typeface="Arial" panose="020B0604020202020204" pitchFamily="34" charset="0"/>
              </a:rPr>
              <a:t>(which </a:t>
            </a:r>
            <a:r>
              <a:rPr lang="en-US" sz="2400" i="1" dirty="0" smtClean="0">
                <a:cs typeface="Arial" panose="020B0604020202020204" pitchFamily="34" charset="0"/>
              </a:rPr>
              <a:t>should</a:t>
            </a:r>
            <a:r>
              <a:rPr lang="en-US" sz="2400" dirty="0" smtClean="0">
                <a:cs typeface="Arial" panose="020B0604020202020204" pitchFamily="34" charset="0"/>
              </a:rPr>
              <a:t> be available from the manufacturer’s website)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6" dur="indefinite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0" dur="indefinite"/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4" dur="indefinite"/>
                                        <p:tgtEl>
                                          <p:spTgt spid="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8" dur="indefinite"/>
                                        <p:tgtEl>
                                          <p:spTgt spid="9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2" grpId="0"/>
      <p:bldP spid="3" grpId="0"/>
      <p:bldP spid="1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atin typeface="Arial" pitchFamily="34" charset="0"/>
                <a:ea typeface="+mj-ea"/>
                <a:cs typeface="Arial" pitchFamily="34" charset="0"/>
              </a:rPr>
              <a:t>Circular buffer overflows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1696" y="1950593"/>
            <a:ext cx="6106333" cy="41259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Buffer Overflows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101</a:t>
            </a:fld>
            <a:endParaRPr lang="en-US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1600200"/>
            <a:ext cx="3971925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Triggering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Use </a:t>
            </a:r>
            <a:r>
              <a:rPr lang="en-US" b="0" i="1" dirty="0" smtClean="0"/>
              <a:t>triggering</a:t>
            </a:r>
            <a:r>
              <a:rPr lang="en-US" b="0" dirty="0" smtClean="0"/>
              <a:t> to delay the start of acquisition until a certain event occurs</a:t>
            </a:r>
          </a:p>
          <a:p>
            <a:r>
              <a:rPr lang="en-US" b="0" dirty="0" smtClean="0"/>
              <a:t>Common Types:</a:t>
            </a:r>
          </a:p>
          <a:p>
            <a:pPr lvl="1"/>
            <a:r>
              <a:rPr lang="en-US" b="1" dirty="0" smtClean="0"/>
              <a:t>Digital start trigger: </a:t>
            </a:r>
            <a:r>
              <a:rPr lang="en-US" b="0" dirty="0" smtClean="0"/>
              <a:t>start when a rising or falling edge of a TTL (0-5 V) signal is detected</a:t>
            </a:r>
          </a:p>
          <a:p>
            <a:pPr lvl="1"/>
            <a:r>
              <a:rPr lang="en-US" b="1" dirty="0" smtClean="0"/>
              <a:t>Analog start trigger: </a:t>
            </a:r>
            <a:r>
              <a:rPr lang="en-US" dirty="0" smtClean="0"/>
              <a:t>start when a signal’s voltage rises above or falls below a certain level</a:t>
            </a:r>
          </a:p>
          <a:p>
            <a:pPr lvl="1"/>
            <a:r>
              <a:rPr lang="en-US" b="1" dirty="0" smtClean="0"/>
              <a:t>Digital reference trigger: </a:t>
            </a:r>
            <a:r>
              <a:rPr lang="en-US" dirty="0" smtClean="0"/>
              <a:t>similar to digital start, but may acquire pre-trigger samples</a:t>
            </a:r>
          </a:p>
          <a:p>
            <a:pPr lvl="1"/>
            <a:r>
              <a:rPr lang="en-US" b="1" dirty="0" smtClean="0"/>
              <a:t>Analog reference trigger:</a:t>
            </a:r>
            <a:r>
              <a:rPr lang="en-US" dirty="0" smtClean="0"/>
              <a:t> similar to analog start, but with pre-trigger samples</a:t>
            </a:r>
            <a:endParaRPr lang="en-US" b="1" dirty="0" smtClean="0"/>
          </a:p>
          <a:p>
            <a:pPr lvl="1"/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Triggering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103</a:t>
            </a:fld>
            <a:endParaRPr lang="en-US"/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3886200"/>
            <a:ext cx="364807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87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143000"/>
            <a:ext cx="4714875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878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5105400" y="1447800"/>
            <a:ext cx="364807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878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05400" y="3886200"/>
            <a:ext cx="3638550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Start Triggering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Show Digital – Finite Input Example</a:t>
            </a:r>
            <a:endParaRPr lang="en-US" b="1" dirty="0" smtClean="0"/>
          </a:p>
          <a:p>
            <a:pPr lvl="1"/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104</a:t>
            </a:fld>
            <a:endParaRPr lang="en-US"/>
          </a:p>
        </p:txBody>
      </p:sp>
      <p:pic>
        <p:nvPicPr>
          <p:cNvPr id="7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675" y="9906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Digital Triggers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Wrong polarity</a:t>
            </a:r>
          </a:p>
          <a:p>
            <a:pPr lvl="1"/>
            <a:r>
              <a:rPr lang="en-US" dirty="0" smtClean="0"/>
              <a:t>Triggers look for rising or falling edges (or sometimes either)</a:t>
            </a:r>
            <a:endParaRPr lang="en-US" b="0" dirty="0" smtClean="0"/>
          </a:p>
          <a:p>
            <a:r>
              <a:rPr lang="en-US" b="0" dirty="0" smtClean="0"/>
              <a:t>Wrong voltage</a:t>
            </a:r>
          </a:p>
          <a:p>
            <a:pPr lvl="1"/>
            <a:r>
              <a:rPr lang="en-US" dirty="0" smtClean="0"/>
              <a:t>Digital logic operates on specific voltage levels</a:t>
            </a:r>
          </a:p>
          <a:p>
            <a:r>
              <a:rPr lang="en-US" b="0" dirty="0" smtClean="0"/>
              <a:t>Glitches</a:t>
            </a:r>
          </a:p>
          <a:p>
            <a:pPr lvl="1"/>
            <a:endParaRPr lang="en-US" b="0" dirty="0" smtClean="0"/>
          </a:p>
          <a:p>
            <a:pPr lvl="1"/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Digital Triggers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106</a:t>
            </a:fld>
            <a:endParaRPr lang="en-US"/>
          </a:p>
        </p:txBody>
      </p:sp>
      <p:pic>
        <p:nvPicPr>
          <p:cNvPr id="108546" name="Picture 2" descr="alt text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" y="1828800"/>
            <a:ext cx="1143000" cy="3810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28600" y="6248400"/>
            <a:ext cx="41152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 from https://learn.sparkfun.com/tutorials/logic-levels/ttl-logic-levels</a:t>
            </a:r>
            <a:endParaRPr lang="en-US" sz="1000" dirty="0"/>
          </a:p>
        </p:txBody>
      </p:sp>
      <p:graphicFrame>
        <p:nvGraphicFramePr>
          <p:cNvPr id="11" name="Content Placeholder 16"/>
          <p:cNvGraphicFramePr>
            <a:graphicFrameLocks noGrp="1"/>
          </p:cNvGraphicFramePr>
          <p:nvPr>
            <p:ph idx="1"/>
          </p:nvPr>
        </p:nvGraphicFramePr>
        <p:xfrm>
          <a:off x="1905000" y="2438400"/>
          <a:ext cx="6781802" cy="24942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066801"/>
                <a:gridCol w="3581400"/>
                <a:gridCol w="914400"/>
                <a:gridCol w="12192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Voltage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TTL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LVTTL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dirty="0" err="1" smtClean="0"/>
                        <a:t>V</a:t>
                      </a:r>
                      <a:r>
                        <a:rPr lang="en-US" baseline="-25000" dirty="0" err="1" smtClean="0"/>
                        <a:t>cc</a:t>
                      </a:r>
                      <a:endParaRPr lang="en-US" baseline="-25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Supply voltage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5.0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3.3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dirty="0" smtClean="0"/>
                        <a:t>V</a:t>
                      </a:r>
                      <a:r>
                        <a:rPr lang="en-US" baseline="-25000" dirty="0" smtClean="0"/>
                        <a:t>OH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Logic-high output voltage minimum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2.7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2.4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V</a:t>
                      </a:r>
                      <a:r>
                        <a:rPr lang="en-US" baseline="-25000" dirty="0" smtClean="0"/>
                        <a:t>IH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Logic-high input voltage minimum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2.0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2.0</a:t>
                      </a:r>
                      <a:endParaRPr lang="en-US" baseline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V</a:t>
                      </a:r>
                      <a:r>
                        <a:rPr lang="en-US" baseline="-25000" dirty="0" smtClean="0"/>
                        <a:t>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Logic</a:t>
                      </a:r>
                      <a:r>
                        <a:rPr lang="en-US" baseline="0" dirty="0" smtClean="0"/>
                        <a:t>-low input voltage maximum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0.8</a:t>
                      </a:r>
                    </a:p>
                    <a:p>
                      <a:pPr marL="176213" indent="-176213" algn="r">
                        <a:buFont typeface="Arial" pitchFamily="34" charset="0"/>
                        <a:buNone/>
                      </a:pP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V</a:t>
                      </a:r>
                      <a:r>
                        <a:rPr lang="en-US" baseline="-25000" dirty="0" smtClean="0"/>
                        <a:t>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Logic-low output</a:t>
                      </a:r>
                      <a:r>
                        <a:rPr lang="en-US" baseline="0" dirty="0" smtClean="0"/>
                        <a:t> voltage maximum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657600" y="1143000"/>
            <a:ext cx="166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TTL Logic Levels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Digital Triggers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6248400"/>
            <a:ext cx="3850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 from http://www.interfacebus.com/voltage_LV_threshold.html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3657600" y="1066800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logic levels</a:t>
            </a:r>
            <a:endParaRPr lang="en-US" dirty="0"/>
          </a:p>
        </p:txBody>
      </p:sp>
      <p:pic>
        <p:nvPicPr>
          <p:cNvPr id="150530" name="Picture 2" descr="LV Switching Level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66800" y="1447800"/>
            <a:ext cx="6687083" cy="46783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Digital Triggers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6248400"/>
            <a:ext cx="31406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Figures from Texas Instruments SN74LV4T125 Datasheet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3200400" y="1066800"/>
            <a:ext cx="2826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to solve level problems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28600" y="1524000"/>
            <a:ext cx="8686800" cy="4602163"/>
          </a:xfrm>
        </p:spPr>
        <p:txBody>
          <a:bodyPr/>
          <a:lstStyle/>
          <a:p>
            <a:r>
              <a:rPr lang="en-US" b="0" dirty="0" smtClean="0"/>
              <a:t>Ignore it</a:t>
            </a:r>
          </a:p>
          <a:p>
            <a:pPr lvl="1"/>
            <a:r>
              <a:rPr lang="en-US" dirty="0" smtClean="0"/>
              <a:t>Some voltage levels are cross-compatible, e.g. most TTL and LVTTL</a:t>
            </a:r>
          </a:p>
          <a:p>
            <a:pPr lvl="1"/>
            <a:r>
              <a:rPr lang="en-US" b="1" i="1" dirty="0" smtClean="0">
                <a:solidFill>
                  <a:schemeClr val="accent2"/>
                </a:solidFill>
              </a:rPr>
              <a:t>However—if at all possible, check all output levels before connecting to the input</a:t>
            </a:r>
          </a:p>
          <a:p>
            <a:r>
              <a:rPr lang="en-US" b="0" dirty="0" smtClean="0"/>
              <a:t>Use level-shifter circuit (voltage level translation)</a:t>
            </a:r>
          </a:p>
          <a:p>
            <a:pPr lvl="1"/>
            <a:r>
              <a:rPr lang="en-US" dirty="0" smtClean="0"/>
              <a:t>e.g. SN74LV4T125</a:t>
            </a:r>
          </a:p>
        </p:txBody>
      </p:sp>
      <p:pic>
        <p:nvPicPr>
          <p:cNvPr id="151556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2000" y="3886200"/>
            <a:ext cx="33147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1557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0" y="3886200"/>
            <a:ext cx="3914775" cy="2256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Digital Triggers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6248400"/>
            <a:ext cx="3850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 from http://www.interfacebus.com/voltage_LV_threshold.html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3657600" y="1066800"/>
            <a:ext cx="93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Glitches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525963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458200" cy="5410200"/>
          </a:xfrm>
        </p:spPr>
        <p:txBody>
          <a:bodyPr>
            <a:normAutofit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Range specifies the maximum and minimum values a transducer can accurately handle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Input range (or just “range”) is the values of the real world signals that can be accurately measured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0 – 100 degrees C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0 – 10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mN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-500 – 500 mm</a:t>
            </a:r>
          </a:p>
          <a:p>
            <a:pPr lvl="1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Should cover the expected range of your physical system!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Output range is the corresponding range of output: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0 – 10 V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-2 – 5 V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4 – 20 mA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0 – 100 k</a:t>
            </a:r>
            <a:r>
              <a:rPr lang="el-GR" dirty="0" smtClean="0">
                <a:solidFill>
                  <a:schemeClr val="bg1">
                    <a:lumMod val="65000"/>
                  </a:schemeClr>
                </a:solidFill>
              </a:rPr>
              <a:t>Ω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Must work with your DAQ system!</a:t>
            </a:r>
          </a:p>
          <a:p>
            <a:pPr lvl="1"/>
            <a:endParaRPr lang="en-US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77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110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" y="1143000"/>
            <a:ext cx="4191000" cy="487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Create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Configure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Start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Read/Write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Stop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Clear</a:t>
            </a:r>
            <a:endParaRPr kumimoji="0" lang="en-US" sz="3600" i="1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0854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1371600"/>
            <a:ext cx="1807369" cy="621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4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2133600"/>
            <a:ext cx="2143125" cy="807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3000" y="3048000"/>
            <a:ext cx="1000125" cy="435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53000" y="3657600"/>
            <a:ext cx="1993106" cy="778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2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53000" y="4572000"/>
            <a:ext cx="1014413" cy="450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3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953000" y="5334000"/>
            <a:ext cx="1057275" cy="435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Floating Sources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Unreferenced sources may float at potentials different from the DAQ potential</a:t>
            </a:r>
          </a:p>
          <a:p>
            <a:pPr lvl="1"/>
            <a:r>
              <a:rPr lang="en-US" dirty="0" smtClean="0"/>
              <a:t>Unpowered devices</a:t>
            </a:r>
          </a:p>
          <a:p>
            <a:pPr lvl="1"/>
            <a:r>
              <a:rPr lang="en-US" b="0" dirty="0" smtClean="0"/>
              <a:t>Devices power by batteries</a:t>
            </a:r>
          </a:p>
          <a:p>
            <a:pPr lvl="1"/>
            <a:r>
              <a:rPr lang="en-US" dirty="0" smtClean="0"/>
              <a:t>Devices powered by isolated power supplies—Just because it’s plugged in doesn’t mean it’s grounded</a:t>
            </a:r>
          </a:p>
          <a:p>
            <a:endParaRPr lang="en-US" b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88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 resistors</a:t>
            </a:r>
            <a:endParaRPr lang="en-US" dirty="0"/>
          </a:p>
        </p:txBody>
      </p:sp>
      <p:pic>
        <p:nvPicPr>
          <p:cNvPr id="18" name="Content Placeholder 17" descr="PullDown.pn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10000" y="3657600"/>
            <a:ext cx="4700348" cy="2849562"/>
          </a:xfr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112</a:t>
            </a:fld>
            <a:endParaRPr lang="en-US"/>
          </a:p>
        </p:txBody>
      </p:sp>
      <p:sp>
        <p:nvSpPr>
          <p:cNvPr id="17" name="Content Placeholder 16"/>
          <p:cNvSpPr>
            <a:spLocks noGrp="1"/>
          </p:cNvSpPr>
          <p:nvPr>
            <p:ph sz="half" idx="1"/>
          </p:nvPr>
        </p:nvSpPr>
        <p:spPr>
          <a:xfrm>
            <a:off x="228600" y="1143001"/>
            <a:ext cx="8610600" cy="2438400"/>
          </a:xfrm>
        </p:spPr>
        <p:txBody>
          <a:bodyPr/>
          <a:lstStyle/>
          <a:p>
            <a:r>
              <a:rPr lang="en-US" b="0" dirty="0" smtClean="0"/>
              <a:t>Differential signals may float outside of the operating range of the ADC</a:t>
            </a:r>
          </a:p>
          <a:p>
            <a:pPr lvl="1"/>
            <a:r>
              <a:rPr lang="en-US" dirty="0" smtClean="0"/>
              <a:t>Floating source: powered by batteries or isolated supply</a:t>
            </a:r>
            <a:endParaRPr lang="en-US" b="0" dirty="0" smtClean="0"/>
          </a:p>
          <a:p>
            <a:r>
              <a:rPr lang="en-US" b="0" dirty="0" smtClean="0"/>
              <a:t>Bias resistors can hold the voltages in range by preventing the source from floating</a:t>
            </a:r>
          </a:p>
          <a:p>
            <a:pPr lvl="1"/>
            <a:r>
              <a:rPr lang="en-US" dirty="0" smtClean="0"/>
              <a:t>Make sure source is actually floating!</a:t>
            </a:r>
            <a:endParaRPr lang="en-US" b="0" dirty="0"/>
          </a:p>
        </p:txBody>
      </p:sp>
      <p:sp>
        <p:nvSpPr>
          <p:cNvPr id="19" name="Content Placeholder 16"/>
          <p:cNvSpPr txBox="1">
            <a:spLocks/>
          </p:cNvSpPr>
          <p:nvPr/>
        </p:nvSpPr>
        <p:spPr>
          <a:xfrm>
            <a:off x="304800" y="3733800"/>
            <a:ext cx="3505200" cy="243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Value R should be such that: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Output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impedance &lt; R &lt; Input impedance</a:t>
            </a:r>
          </a:p>
          <a:p>
            <a:pPr marL="228600" lvl="0" indent="-228600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baseline="0" dirty="0" smtClean="0">
                <a:latin typeface="Arial" pitchFamily="34" charset="0"/>
                <a:cs typeface="Arial" pitchFamily="34" charset="0"/>
              </a:rPr>
              <a:t>Typically 10 k</a:t>
            </a:r>
            <a:r>
              <a:rPr lang="el-GR" sz="2000" baseline="0" dirty="0" smtClean="0">
                <a:latin typeface="Arial" pitchFamily="34" charset="0"/>
                <a:cs typeface="Arial" pitchFamily="34" charset="0"/>
              </a:rPr>
              <a:t>Ω</a:t>
            </a:r>
            <a:r>
              <a:rPr lang="en-US" sz="2000" baseline="0" dirty="0" smtClean="0">
                <a:latin typeface="Arial" pitchFamily="34" charset="0"/>
                <a:cs typeface="Arial" pitchFamily="34" charset="0"/>
              </a:rPr>
              <a:t> –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100 k</a:t>
            </a:r>
            <a:r>
              <a:rPr lang="el-GR" sz="2000" dirty="0" smtClean="0">
                <a:latin typeface="Arial" pitchFamily="34" charset="0"/>
                <a:cs typeface="Arial" pitchFamily="34" charset="0"/>
              </a:rPr>
              <a:t>Ω</a:t>
            </a:r>
            <a:r>
              <a:rPr lang="en-US" sz="2000" baseline="0" dirty="0" smtClean="0">
                <a:latin typeface="Arial" pitchFamily="34" charset="0"/>
                <a:cs typeface="Arial" pitchFamily="34" charset="0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2400" y="6096000"/>
            <a:ext cx="6494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Further reading: http://www.ni.com/white-paper/3344/en/#toc3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15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8" name="Group 86"/>
          <p:cNvGrpSpPr/>
          <p:nvPr/>
        </p:nvGrpSpPr>
        <p:grpSpPr>
          <a:xfrm>
            <a:off x="498186" y="1752600"/>
            <a:ext cx="1559260" cy="1907977"/>
            <a:chOff x="498140" y="1752600"/>
            <a:chExt cx="1559260" cy="1907977"/>
          </a:xfrm>
        </p:grpSpPr>
        <p:pic>
          <p:nvPicPr>
            <p:cNvPr id="88" name="Picture 18" descr="https://booksntea.files.wordpress.com/2011/03/keep-calm-and-carry-on-mug-larg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0" y="1752600"/>
              <a:ext cx="1295400" cy="1295400"/>
            </a:xfrm>
            <a:prstGeom prst="rect">
              <a:avLst/>
            </a:prstGeom>
            <a:noFill/>
          </p:spPr>
        </p:pic>
        <p:grpSp>
          <p:nvGrpSpPr>
            <p:cNvPr id="29" name="Group 72"/>
            <p:cNvGrpSpPr/>
            <p:nvPr/>
          </p:nvGrpSpPr>
          <p:grpSpPr>
            <a:xfrm>
              <a:off x="498140" y="3048000"/>
              <a:ext cx="1556836" cy="612577"/>
              <a:chOff x="498140" y="3048000"/>
              <a:chExt cx="1556836" cy="612577"/>
            </a:xfrm>
          </p:grpSpPr>
          <p:sp>
            <p:nvSpPr>
              <p:cNvPr id="90" name="TextBox 89"/>
              <p:cNvSpPr txBox="1"/>
              <p:nvPr/>
            </p:nvSpPr>
            <p:spPr>
              <a:xfrm>
                <a:off x="498140" y="3048000"/>
                <a:ext cx="1556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Phenomenon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610574" y="3352800"/>
                <a:ext cx="1331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Cooling of Tea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48" name="Group 91"/>
          <p:cNvGrpSpPr/>
          <p:nvPr/>
        </p:nvGrpSpPr>
        <p:grpSpPr>
          <a:xfrm>
            <a:off x="1219246" y="609600"/>
            <a:ext cx="1901984" cy="1724026"/>
            <a:chOff x="1219200" y="609600"/>
            <a:chExt cx="1901984" cy="1724026"/>
          </a:xfrm>
        </p:grpSpPr>
        <p:pic>
          <p:nvPicPr>
            <p:cNvPr id="93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49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95" name="TextBox 94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50" name="Group 96"/>
          <p:cNvGrpSpPr/>
          <p:nvPr/>
        </p:nvGrpSpPr>
        <p:grpSpPr>
          <a:xfrm>
            <a:off x="3124246" y="533400"/>
            <a:ext cx="2116028" cy="1676400"/>
            <a:chOff x="3124200" y="533400"/>
            <a:chExt cx="2116028" cy="1676400"/>
          </a:xfrm>
        </p:grpSpPr>
        <p:pic>
          <p:nvPicPr>
            <p:cNvPr id="98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51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100" name="TextBox 99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52" name="Group 101"/>
          <p:cNvGrpSpPr/>
          <p:nvPr/>
        </p:nvGrpSpPr>
        <p:grpSpPr>
          <a:xfrm>
            <a:off x="5334046" y="533400"/>
            <a:ext cx="1913156" cy="1483399"/>
            <a:chOff x="5334000" y="533400"/>
            <a:chExt cx="1913156" cy="1483399"/>
          </a:xfrm>
        </p:grpSpPr>
        <p:grpSp>
          <p:nvGrpSpPr>
            <p:cNvPr id="78853" name="Group 25"/>
            <p:cNvGrpSpPr/>
            <p:nvPr/>
          </p:nvGrpSpPr>
          <p:grpSpPr>
            <a:xfrm>
              <a:off x="5334000" y="1143000"/>
              <a:ext cx="1676400" cy="873798"/>
              <a:chOff x="1752600" y="1295400"/>
              <a:chExt cx="4933950" cy="2571750"/>
            </a:xfrm>
          </p:grpSpPr>
          <p:pic>
            <p:nvPicPr>
              <p:cNvPr id="107" name="Picture 7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08" name="Picture 1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78855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105" name="TextBox 104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57" name="Group 108"/>
          <p:cNvGrpSpPr/>
          <p:nvPr/>
        </p:nvGrpSpPr>
        <p:grpSpPr>
          <a:xfrm>
            <a:off x="6934246" y="1524000"/>
            <a:ext cx="1795684" cy="1530729"/>
            <a:chOff x="6934200" y="1524000"/>
            <a:chExt cx="1795684" cy="1530729"/>
          </a:xfrm>
        </p:grpSpPr>
        <p:grpSp>
          <p:nvGrpSpPr>
            <p:cNvPr id="78859" name="Group 28"/>
            <p:cNvGrpSpPr/>
            <p:nvPr/>
          </p:nvGrpSpPr>
          <p:grpSpPr>
            <a:xfrm>
              <a:off x="7162800" y="2133600"/>
              <a:ext cx="1447800" cy="921129"/>
              <a:chOff x="3581400" y="3048000"/>
              <a:chExt cx="1981200" cy="1260492"/>
            </a:xfrm>
          </p:grpSpPr>
          <p:pic>
            <p:nvPicPr>
              <p:cNvPr id="114" name="Picture 6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581400" y="3048000"/>
                <a:ext cx="1981200" cy="1260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15" name="Picture 19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038600" y="3161652"/>
                <a:ext cx="762002" cy="49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78860" name="Group 40"/>
            <p:cNvGrpSpPr/>
            <p:nvPr/>
          </p:nvGrpSpPr>
          <p:grpSpPr>
            <a:xfrm>
              <a:off x="6934200" y="1524000"/>
              <a:ext cx="1795684" cy="612577"/>
              <a:chOff x="3597164" y="533400"/>
              <a:chExt cx="1795684" cy="612577"/>
            </a:xfrm>
          </p:grpSpPr>
          <p:sp>
            <p:nvSpPr>
              <p:cNvPr id="112" name="TextBox 111"/>
              <p:cNvSpPr txBox="1"/>
              <p:nvPr/>
            </p:nvSpPr>
            <p:spPr>
              <a:xfrm>
                <a:off x="3896124" y="533400"/>
                <a:ext cx="1197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Computer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3597164" y="838200"/>
                <a:ext cx="17956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Brought to you by IT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1" name="Group 115"/>
          <p:cNvGrpSpPr/>
          <p:nvPr/>
        </p:nvGrpSpPr>
        <p:grpSpPr>
          <a:xfrm>
            <a:off x="6248446" y="4038600"/>
            <a:ext cx="1140056" cy="1470026"/>
            <a:chOff x="6248400" y="4038600"/>
            <a:chExt cx="1140056" cy="1470026"/>
          </a:xfrm>
        </p:grpSpPr>
        <p:pic>
          <p:nvPicPr>
            <p:cNvPr id="117" name="Picture 12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62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19" name="TextBox 118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3" name="Group 120"/>
          <p:cNvGrpSpPr/>
          <p:nvPr/>
        </p:nvGrpSpPr>
        <p:grpSpPr>
          <a:xfrm>
            <a:off x="4343446" y="3276600"/>
            <a:ext cx="1607726" cy="1572090"/>
            <a:chOff x="4343400" y="3276600"/>
            <a:chExt cx="1607726" cy="1572090"/>
          </a:xfrm>
        </p:grpSpPr>
        <p:pic>
          <p:nvPicPr>
            <p:cNvPr id="122" name="Picture 14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343400" y="3657600"/>
              <a:ext cx="1607726" cy="1191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" name="TextBox 122"/>
            <p:cNvSpPr txBox="1"/>
            <p:nvPr/>
          </p:nvSpPr>
          <p:spPr>
            <a:xfrm>
              <a:off x="4724400" y="3276600"/>
              <a:ext cx="954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Plotting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8864" name="Group 123"/>
          <p:cNvGrpSpPr/>
          <p:nvPr/>
        </p:nvGrpSpPr>
        <p:grpSpPr>
          <a:xfrm>
            <a:off x="7573297" y="4495800"/>
            <a:ext cx="1189749" cy="1452946"/>
            <a:chOff x="7573251" y="4495800"/>
            <a:chExt cx="1189749" cy="1452946"/>
          </a:xfrm>
        </p:grpSpPr>
        <p:pic>
          <p:nvPicPr>
            <p:cNvPr id="125" name="Picture 11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725651" y="5105400"/>
              <a:ext cx="866774" cy="843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65" name="Group 49"/>
            <p:cNvGrpSpPr/>
            <p:nvPr/>
          </p:nvGrpSpPr>
          <p:grpSpPr>
            <a:xfrm>
              <a:off x="7573251" y="4495800"/>
              <a:ext cx="1189749" cy="612577"/>
              <a:chOff x="3784715" y="533400"/>
              <a:chExt cx="1189749" cy="612577"/>
            </a:xfrm>
          </p:grpSpPr>
          <p:sp>
            <p:nvSpPr>
              <p:cNvPr id="127" name="TextBox 126"/>
              <p:cNvSpPr txBox="1"/>
              <p:nvPr/>
            </p:nvSpPr>
            <p:spPr>
              <a:xfrm>
                <a:off x="4037188" y="5334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3784715" y="838200"/>
                <a:ext cx="11897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Analog Input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6" name="Group 128"/>
          <p:cNvGrpSpPr/>
          <p:nvPr/>
        </p:nvGrpSpPr>
        <p:grpSpPr>
          <a:xfrm>
            <a:off x="4552778" y="4876800"/>
            <a:ext cx="1467068" cy="1457326"/>
            <a:chOff x="4552732" y="4876800"/>
            <a:chExt cx="1467068" cy="1457326"/>
          </a:xfrm>
        </p:grpSpPr>
        <p:pic>
          <p:nvPicPr>
            <p:cNvPr id="130" name="Picture 13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67" name="Group 52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132" name="TextBox 131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8" name="Group 133"/>
          <p:cNvGrpSpPr/>
          <p:nvPr/>
        </p:nvGrpSpPr>
        <p:grpSpPr>
          <a:xfrm>
            <a:off x="2362246" y="3657600"/>
            <a:ext cx="1402948" cy="2220402"/>
            <a:chOff x="2362200" y="3657600"/>
            <a:chExt cx="1402948" cy="2220402"/>
          </a:xfrm>
        </p:grpSpPr>
        <p:pic>
          <p:nvPicPr>
            <p:cNvPr id="135" name="Picture 15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438400" y="4267200"/>
              <a:ext cx="1245656" cy="16108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136" name="TextBox 135"/>
            <p:cNvSpPr txBox="1"/>
            <p:nvPr/>
          </p:nvSpPr>
          <p:spPr>
            <a:xfrm>
              <a:off x="2362200" y="3657600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Thesis/</a:t>
              </a:r>
            </a:p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Dissertation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8869" name="Group 136"/>
          <p:cNvGrpSpPr/>
          <p:nvPr/>
        </p:nvGrpSpPr>
        <p:grpSpPr>
          <a:xfrm>
            <a:off x="533446" y="4050268"/>
            <a:ext cx="1524000" cy="1969532"/>
            <a:chOff x="533400" y="4050268"/>
            <a:chExt cx="1524000" cy="1969532"/>
          </a:xfrm>
        </p:grpSpPr>
        <p:pic>
          <p:nvPicPr>
            <p:cNvPr id="138" name="Picture 16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533400" y="4495800"/>
              <a:ext cx="1524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9" name="TextBox 138"/>
            <p:cNvSpPr txBox="1"/>
            <p:nvPr/>
          </p:nvSpPr>
          <p:spPr>
            <a:xfrm>
              <a:off x="609600" y="4050268"/>
              <a:ext cx="1210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Graduate!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8870" name="Group 139"/>
          <p:cNvGrpSpPr/>
          <p:nvPr/>
        </p:nvGrpSpPr>
        <p:grpSpPr>
          <a:xfrm>
            <a:off x="6934246" y="3212154"/>
            <a:ext cx="1838966" cy="1283646"/>
            <a:chOff x="6934200" y="3212154"/>
            <a:chExt cx="1838966" cy="1283646"/>
          </a:xfrm>
        </p:grpSpPr>
        <p:pic>
          <p:nvPicPr>
            <p:cNvPr id="141" name="Picture 140" descr="labview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142" name="TextBox 14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5334000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How much does the output change for a given change in input?</a:t>
            </a:r>
          </a:p>
          <a:p>
            <a:pPr lvl="1"/>
            <a:r>
              <a:rPr lang="en-US" dirty="0" smtClean="0"/>
              <a:t>That is, the slope of the calibration curve</a:t>
            </a:r>
          </a:p>
          <a:p>
            <a:r>
              <a:rPr lang="en-US" dirty="0" smtClean="0"/>
              <a:t>Units of output unit/physical unit</a:t>
            </a:r>
          </a:p>
          <a:p>
            <a:pPr lvl="1"/>
            <a:r>
              <a:rPr lang="en-US" dirty="0" smtClean="0"/>
              <a:t>V / </a:t>
            </a:r>
            <a:r>
              <a:rPr lang="en-US" dirty="0" err="1" smtClean="0"/>
              <a:t>deg</a:t>
            </a:r>
            <a:r>
              <a:rPr lang="en-US" dirty="0" smtClean="0"/>
              <a:t> C</a:t>
            </a:r>
          </a:p>
          <a:p>
            <a:pPr lvl="1"/>
            <a:r>
              <a:rPr lang="en-US" dirty="0" smtClean="0"/>
              <a:t>V / N</a:t>
            </a:r>
          </a:p>
          <a:p>
            <a:pPr lvl="1"/>
            <a:r>
              <a:rPr lang="en-US" dirty="0" smtClean="0"/>
              <a:t>mV / </a:t>
            </a:r>
            <a:r>
              <a:rPr lang="en-US" dirty="0" err="1" smtClean="0"/>
              <a:t>mrad</a:t>
            </a:r>
            <a:endParaRPr lang="en-US" dirty="0" smtClean="0"/>
          </a:p>
          <a:p>
            <a:pPr lvl="1"/>
            <a:r>
              <a:rPr lang="en-US" dirty="0" smtClean="0"/>
              <a:t>mA / (L/s)</a:t>
            </a:r>
          </a:p>
          <a:p>
            <a:r>
              <a:rPr lang="en-US" dirty="0" smtClean="0"/>
              <a:t>Tradeoff between sensitivity and range</a:t>
            </a:r>
          </a:p>
          <a:p>
            <a:r>
              <a:rPr lang="en-US" dirty="0" smtClean="0"/>
              <a:t>Sensor may not be equally sensitive across its full range</a:t>
            </a:r>
          </a:p>
          <a:p>
            <a:pPr lvl="1"/>
            <a:r>
              <a:rPr lang="en-US" dirty="0" smtClean="0"/>
              <a:t>I.e., calibration curve may not be linear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676400"/>
            <a:ext cx="3030982" cy="3590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467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Calibration Curve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457200"/>
          </a:xfrm>
        </p:spPr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Relates the physical input signal to the electrical output signal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592822" y="1654770"/>
            <a:ext cx="3430311" cy="4404142"/>
            <a:chOff x="211146" y="1654770"/>
            <a:chExt cx="3430311" cy="4404142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993" y="2209800"/>
              <a:ext cx="2150618" cy="2547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211146" y="4863522"/>
              <a:ext cx="34303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 linear function is used to relate input (x) to output (y).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44627" y="1654770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Linear</a:t>
              </a:r>
              <a:endParaRPr lang="en-US" b="1" dirty="0"/>
            </a:p>
          </p:txBody>
        </p:sp>
        <p:pic>
          <p:nvPicPr>
            <p:cNvPr id="62466" name="Picture 2" descr="http://rogercortesi.com/eqn/tempimagedir/eqn2076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6899" y="5701724"/>
              <a:ext cx="1878806" cy="357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/>
          <p:cNvGrpSpPr/>
          <p:nvPr/>
        </p:nvGrpSpPr>
        <p:grpSpPr>
          <a:xfrm>
            <a:off x="4708697" y="1658540"/>
            <a:ext cx="3430311" cy="4686953"/>
            <a:chOff x="4708697" y="1658540"/>
            <a:chExt cx="3430311" cy="4686953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8544" y="2184400"/>
              <a:ext cx="2150618" cy="2547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5600679" y="1658540"/>
              <a:ext cx="1666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Mapped ranges</a:t>
              </a:r>
              <a:endParaRPr lang="en-US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08697" y="4864098"/>
              <a:ext cx="34303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Different way of specifying a linear calibration curve</a:t>
              </a:r>
            </a:p>
          </p:txBody>
        </p:sp>
        <p:pic>
          <p:nvPicPr>
            <p:cNvPr id="62468" name="Picture 4" descr="http://rogercortesi.com/eqn/tempimagedir/eqn2076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8775" y="5538249"/>
              <a:ext cx="1250156" cy="8072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3795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Calibration Curve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457200"/>
          </a:xfrm>
        </p:spPr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Relates the physical input signal to the electrical output signal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228600" y="1649610"/>
            <a:ext cx="3430311" cy="4825009"/>
            <a:chOff x="592822" y="1649610"/>
            <a:chExt cx="3430311" cy="4825009"/>
          </a:xfrm>
        </p:grpSpPr>
        <p:sp>
          <p:nvSpPr>
            <p:cNvPr id="8" name="TextBox 7"/>
            <p:cNvSpPr txBox="1"/>
            <p:nvPr/>
          </p:nvSpPr>
          <p:spPr>
            <a:xfrm>
              <a:off x="592822" y="4863522"/>
              <a:ext cx="34303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 general function is used to relate input (x) to output (y), e.g.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51870" y="1649610"/>
              <a:ext cx="27122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Functional, </a:t>
              </a:r>
              <a:r>
                <a:rPr lang="en-US" b="1" dirty="0" err="1" smtClean="0"/>
                <a:t>e.g</a:t>
              </a:r>
              <a:r>
                <a:rPr lang="en-US" b="1" dirty="0" smtClean="0"/>
                <a:t> polynomial</a:t>
              </a:r>
              <a:endParaRPr lang="en-US" b="1" dirty="0"/>
            </a:p>
          </p:txBody>
        </p:sp>
        <p:pic>
          <p:nvPicPr>
            <p:cNvPr id="6349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0619" y="2147880"/>
              <a:ext cx="2194716" cy="2620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492" name="Picture 4" descr="http://rogercortesi.com/eqn/tempimagedir/eqn2076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4286" y="5638800"/>
              <a:ext cx="1907381" cy="835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3962400" y="1649610"/>
            <a:ext cx="4819650" cy="4405887"/>
            <a:chOff x="4014028" y="1658540"/>
            <a:chExt cx="4819650" cy="4405887"/>
          </a:xfrm>
        </p:grpSpPr>
        <p:sp>
          <p:nvSpPr>
            <p:cNvPr id="12" name="TextBox 11"/>
            <p:cNvSpPr txBox="1"/>
            <p:nvPr/>
          </p:nvSpPr>
          <p:spPr>
            <a:xfrm>
              <a:off x="5080060" y="1658540"/>
              <a:ext cx="26875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Table, i.e. piecewise linear</a:t>
              </a:r>
              <a:endParaRPr lang="en-US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08701" y="4864098"/>
              <a:ext cx="34303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Linearly interpolate between measured points.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Useful for measured calibration curves</a:t>
              </a:r>
            </a:p>
          </p:txBody>
        </p:sp>
        <p:pic>
          <p:nvPicPr>
            <p:cNvPr id="6349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4028" y="2328863"/>
              <a:ext cx="4819650" cy="2200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6450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Thermocouples measure the </a:t>
            </a:r>
            <a:r>
              <a:rPr lang="en-US" b="0" i="1" dirty="0" smtClean="0"/>
              <a:t>difference</a:t>
            </a:r>
            <a:r>
              <a:rPr lang="en-US" b="0" dirty="0" smtClean="0"/>
              <a:t> in temperature between the hot junction and the cold junction</a:t>
            </a:r>
          </a:p>
          <a:p>
            <a:r>
              <a:rPr lang="en-US" b="0" dirty="0" smtClean="0"/>
              <a:t>There are different types of thermocouples for different temperature ranges</a:t>
            </a:r>
          </a:p>
          <a:p>
            <a:r>
              <a:rPr lang="en-US" b="0" dirty="0" smtClean="0"/>
              <a:t>More reading: http</a:t>
            </a:r>
            <a:r>
              <a:rPr lang="en-US" b="0" dirty="0"/>
              <a:t>://www.ni.com/white-paper/4218/en/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42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Range: Choosing a thermocouple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24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12" y="1334758"/>
            <a:ext cx="6882554" cy="435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295400" y="5726668"/>
            <a:ext cx="6753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http://www.temprel.com/support/how-to-choose-thermocouple.aspx</a:t>
            </a:r>
          </a:p>
        </p:txBody>
      </p:sp>
    </p:spTree>
    <p:extLst>
      <p:ext uri="{BB962C8B-B14F-4D97-AF65-F5344CB8AC3E}">
        <p14:creationId xmlns:p14="http://schemas.microsoft.com/office/powerpoint/2010/main" val="14965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Linearity and Sensitivity:</a:t>
            </a:r>
            <a:br>
              <a:rPr lang="en-US" dirty="0" smtClean="0"/>
            </a:br>
            <a:r>
              <a:rPr lang="en-US" b="0" dirty="0" smtClean="0"/>
              <a:t>Ex: Choosing </a:t>
            </a:r>
            <a:r>
              <a:rPr lang="en-US" b="0" dirty="0"/>
              <a:t>a thermocouple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24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0"/>
            <a:ext cx="7817680" cy="461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238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well does it measure?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3495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10" y="1143000"/>
            <a:ext cx="7611379" cy="498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703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Response/Rise/Fall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0" dirty="0" smtClean="0"/>
              <a:t>How fast can the sensor respond to changes in the measured property?</a:t>
            </a:r>
          </a:p>
          <a:p>
            <a:pPr marL="0" indent="0" algn="ctr">
              <a:buNone/>
            </a:pPr>
            <a:endParaRPr lang="en-US" b="0" dirty="0"/>
          </a:p>
          <a:p>
            <a:pPr marL="0" indent="0" algn="ctr">
              <a:buNone/>
            </a:pPr>
            <a:endParaRPr lang="en-US" b="0" dirty="0" smtClean="0"/>
          </a:p>
          <a:p>
            <a:pPr marL="0" indent="0" algn="ctr">
              <a:buNone/>
            </a:pPr>
            <a:endParaRPr lang="en-US" b="0" dirty="0"/>
          </a:p>
          <a:p>
            <a:pPr marL="0" indent="0" algn="ctr">
              <a:buNone/>
            </a:pPr>
            <a:endParaRPr lang="en-US" b="0" dirty="0" smtClean="0"/>
          </a:p>
          <a:p>
            <a:pPr marL="0" indent="0" algn="ctr">
              <a:buNone/>
            </a:pPr>
            <a:endParaRPr lang="en-US" b="0" dirty="0"/>
          </a:p>
          <a:p>
            <a:pPr marL="0" indent="0" algn="ctr">
              <a:buNone/>
            </a:pPr>
            <a:endParaRPr lang="en-US" b="0" dirty="0" smtClean="0"/>
          </a:p>
          <a:p>
            <a:pPr marL="0" indent="0" algn="ctr">
              <a:buNone/>
            </a:pPr>
            <a:endParaRPr lang="en-US" b="0" dirty="0"/>
          </a:p>
          <a:p>
            <a:pPr marL="0" indent="0" algn="ctr">
              <a:buNone/>
            </a:pPr>
            <a:endParaRPr lang="en-US" b="0" dirty="0" smtClean="0">
              <a:hlinkClick r:id="rId2"/>
            </a:endParaRPr>
          </a:p>
          <a:p>
            <a:pPr marL="0" indent="0" algn="ctr">
              <a:buNone/>
            </a:pPr>
            <a:endParaRPr lang="en-US" b="0" dirty="0">
              <a:hlinkClick r:id="rId2"/>
            </a:endParaRPr>
          </a:p>
          <a:p>
            <a:pPr marL="0" indent="0" algn="ctr">
              <a:buNone/>
            </a:pPr>
            <a:r>
              <a:rPr lang="en-US" b="0" dirty="0" smtClean="0">
                <a:hlinkClick r:id="rId2"/>
              </a:rPr>
              <a:t>Hall sensor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5540" name="Picture 4" descr="http://www.ni.com/cms/images/devzone/ph/66f07a871133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09801"/>
            <a:ext cx="3766725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2" name="Picture 6" descr="http://www.ni.com/cms/images/devzone/ph/66f07a871134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209800"/>
            <a:ext cx="37237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676400" y="5193268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Rise Time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195873" y="5180568"/>
            <a:ext cx="101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Fall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57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/>
          <a:p>
            <a:r>
              <a:rPr lang="en-US" sz="2000" b="0" dirty="0" smtClean="0"/>
              <a:t>Getting Data in the Lab</a:t>
            </a:r>
            <a:endParaRPr lang="en-US" sz="2000" b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98775"/>
            <a:ext cx="6400800" cy="10668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Part 2: Data Acquisition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38400" y="6172200"/>
            <a:ext cx="4737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Copyright © 2015 UPVI, LLC. Redistribution is prohibited.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Bandwidth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0" dirty="0" smtClean="0"/>
              <a:t>Usually another way of specifying the response time</a:t>
            </a:r>
          </a:p>
          <a:p>
            <a:pPr marL="0" indent="0" algn="ctr">
              <a:buNone/>
            </a:pP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95400" y="3994666"/>
            <a:ext cx="517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For response </a:t>
            </a:r>
            <a:r>
              <a:rPr lang="en-US" smtClean="0"/>
              <a:t>time given </a:t>
            </a:r>
            <a:r>
              <a:rPr lang="en-US" dirty="0" smtClean="0"/>
              <a:t>as 10% to 90% rise/fall</a:t>
            </a:r>
            <a:endParaRPr lang="en-US" dirty="0"/>
          </a:p>
        </p:txBody>
      </p:sp>
      <p:pic>
        <p:nvPicPr>
          <p:cNvPr id="66564" name="Picture 4" descr="http://rogercortesi.com/eqn/tempimagedir/eqn20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572000"/>
            <a:ext cx="18859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68" name="Picture 8" descr="http://rogercortesi.com/eqn/tempimagedir/eqn20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00" y="5257800"/>
            <a:ext cx="25622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70" name="Picture 10" descr="http://rogercortesi.com/eqn/tempimagedir/eqn20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030412"/>
            <a:ext cx="6905625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52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The calibration of a sensor may change over “long” periods of time</a:t>
            </a:r>
          </a:p>
          <a:p>
            <a:pPr lvl="1"/>
            <a:r>
              <a:rPr lang="en-US" dirty="0" smtClean="0"/>
              <a:t>Temperature effects</a:t>
            </a:r>
          </a:p>
          <a:p>
            <a:pPr lvl="1"/>
            <a:r>
              <a:rPr lang="en-US" b="0" dirty="0" smtClean="0"/>
              <a:t>Humidity effects</a:t>
            </a:r>
          </a:p>
          <a:p>
            <a:pPr lvl="1"/>
            <a:r>
              <a:rPr lang="en-US" dirty="0" smtClean="0"/>
              <a:t>Aging effects</a:t>
            </a:r>
            <a:r>
              <a:rPr lang="en-US" b="0" dirty="0" smtClean="0"/>
              <a:t> </a:t>
            </a:r>
          </a:p>
          <a:p>
            <a:r>
              <a:rPr lang="en-US" b="0" dirty="0" smtClean="0"/>
              <a:t>What is long? Depends on your measurement.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7586" name="Picture 2" descr="gyroscope bi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581400"/>
            <a:ext cx="5191125" cy="23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6128266"/>
            <a:ext cx="6248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Source: http</a:t>
            </a:r>
            <a:r>
              <a:rPr lang="en-US" dirty="0"/>
              <a:t>://www.vectornav.com/support/library/calibration</a:t>
            </a:r>
          </a:p>
        </p:txBody>
      </p:sp>
      <p:pic>
        <p:nvPicPr>
          <p:cNvPr id="67588" name="Picture 4" descr="http://www.uasvision.com/wp-content/uploads/2013/01/PB-12-00021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967163"/>
            <a:ext cx="2680963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28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Hysteresis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0999" y="6139934"/>
            <a:ext cx="5538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Image: http</a:t>
            </a:r>
            <a:r>
              <a:rPr lang="en-US" dirty="0"/>
              <a:t>://www.ni.com/white-paper/14860/en/#toc8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81200" y="969226"/>
            <a:ext cx="5764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Is it the same going up as coming down?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4516" name="Picture 4" descr="http://www.ni.com/cms/images/devzone/ph/66f07a871132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663184"/>
            <a:ext cx="4889988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V="1">
            <a:off x="5302250" y="2806700"/>
            <a:ext cx="82550" cy="952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845050" y="2603500"/>
            <a:ext cx="120650" cy="952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695700" y="4343400"/>
            <a:ext cx="63500" cy="8890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981450" y="4908550"/>
            <a:ext cx="88900" cy="698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5257800" y="3378200"/>
            <a:ext cx="57150" cy="120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56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Spec Sheet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Show examples of ways in which specifications are given.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64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vs. Digital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228600" y="2133600"/>
            <a:ext cx="4268788" cy="68580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Analog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228600" y="2819400"/>
            <a:ext cx="4268788" cy="3581400"/>
          </a:xfrm>
        </p:spPr>
        <p:txBody>
          <a:bodyPr>
            <a:normAutofit fontScale="92500" lnSpcReduction="10000"/>
          </a:bodyPr>
          <a:lstStyle/>
          <a:p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V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oltage</a:t>
            </a:r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, current, impedance, etc.</a:t>
            </a:r>
          </a:p>
          <a:p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Requires DAQ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device</a:t>
            </a:r>
            <a:endParaRPr lang="en-US" b="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Typically faster </a:t>
            </a:r>
            <a:endParaRPr lang="en-US" b="0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Sensor response time limits update speed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Typically cheaper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Transmission lines susceptible to noise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More difficult/expensive to isolate</a:t>
            </a:r>
            <a:endParaRPr lang="en-US" b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648200" y="2133600"/>
            <a:ext cx="4270375" cy="68580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Digital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4645025" y="2819400"/>
            <a:ext cx="4270375" cy="3505200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Communicates </a:t>
            </a:r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via GPIB, RS-232, USB, Ethernet,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etc.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May require interface card, or may be built into system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Typically slower and more expensive</a:t>
            </a:r>
          </a:p>
          <a:p>
            <a:pPr marL="517525" lvl="3">
              <a:spcBef>
                <a:spcPts val="1200"/>
              </a:spcBef>
            </a:pPr>
            <a:r>
              <a:rPr lang="en-US" sz="2200" dirty="0" err="1">
                <a:solidFill>
                  <a:schemeClr val="bg1">
                    <a:lumMod val="75000"/>
                  </a:schemeClr>
                </a:solidFill>
              </a:rPr>
              <a:t>C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</a:rPr>
              <a:t>omm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 limits update speed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Typically more expensive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Less 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susceptible to 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noise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Easier to isolate</a:t>
            </a:r>
          </a:p>
          <a:p>
            <a:pPr marL="228600" lvl="2">
              <a:spcBef>
                <a:spcPts val="1200"/>
              </a:spcBef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1" name="Content Placeholder 7"/>
          <p:cNvSpPr txBox="1">
            <a:spLocks/>
          </p:cNvSpPr>
          <p:nvPr/>
        </p:nvSpPr>
        <p:spPr>
          <a:xfrm>
            <a:off x="381000" y="1143000"/>
            <a:ext cx="83058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44538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33463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2620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smtClean="0"/>
              <a:t>Nearly all transducers are analog </a:t>
            </a:r>
            <a:r>
              <a:rPr lang="en-US" b="0" i="1" dirty="0" smtClean="0"/>
              <a:t>internally</a:t>
            </a:r>
          </a:p>
          <a:p>
            <a:r>
              <a:rPr lang="en-US" b="0" dirty="0" smtClean="0"/>
              <a:t>However, some are packaged with dedicated ADCs, signal conditioners and may provide digital communication outputs</a:t>
            </a:r>
            <a:endParaRPr lang="en-US" b="0" i="1" dirty="0"/>
          </a:p>
        </p:txBody>
      </p:sp>
    </p:spTree>
    <p:extLst>
      <p:ext uri="{BB962C8B-B14F-4D97-AF65-F5344CB8AC3E}">
        <p14:creationId xmlns:p14="http://schemas.microsoft.com/office/powerpoint/2010/main" val="300014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2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2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uiExpand="1" build="p"/>
      <p:bldP spid="9" grpId="0" build="p"/>
      <p:bldP spid="10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Gas Flow Meter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4268788" cy="685800"/>
          </a:xfrm>
        </p:spPr>
        <p:txBody>
          <a:bodyPr/>
          <a:lstStyle/>
          <a:p>
            <a:r>
              <a:rPr lang="en-US" dirty="0" smtClean="0"/>
              <a:t>Analog: Omega FMA-3103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242093" y="3523868"/>
            <a:ext cx="4268788" cy="2667000"/>
          </a:xfrm>
        </p:spPr>
        <p:txBody>
          <a:bodyPr>
            <a:normAutofit/>
          </a:bodyPr>
          <a:lstStyle/>
          <a:p>
            <a:r>
              <a:rPr lang="en-US" b="0" dirty="0" smtClean="0"/>
              <a:t>No internal calibration curve</a:t>
            </a:r>
          </a:p>
          <a:p>
            <a:r>
              <a:rPr lang="en-US" b="0" dirty="0" smtClean="0"/>
              <a:t>Analog output only</a:t>
            </a:r>
          </a:p>
          <a:p>
            <a:pPr lvl="1"/>
            <a:r>
              <a:rPr lang="en-US" dirty="0" smtClean="0"/>
              <a:t>Output is linearized </a:t>
            </a:r>
          </a:p>
          <a:p>
            <a:pPr lvl="1"/>
            <a:r>
              <a:rPr lang="en-US" dirty="0" smtClean="0"/>
              <a:t>=&gt; internal signal conditioning</a:t>
            </a:r>
          </a:p>
          <a:p>
            <a:r>
              <a:rPr lang="en-US" b="0" dirty="0" smtClean="0"/>
              <a:t>Update rate of 0.5 Hz</a:t>
            </a:r>
          </a:p>
          <a:p>
            <a:r>
              <a:rPr lang="en-US" b="0" dirty="0" smtClean="0"/>
              <a:t>Cost: $375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648200" y="1066800"/>
            <a:ext cx="4270375" cy="685800"/>
          </a:xfrm>
        </p:spPr>
        <p:txBody>
          <a:bodyPr/>
          <a:lstStyle/>
          <a:p>
            <a:r>
              <a:rPr lang="en-US" dirty="0" smtClean="0"/>
              <a:t>Digital: Omega FMA-4102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4645025" y="3505200"/>
            <a:ext cx="4270375" cy="2819400"/>
          </a:xfrm>
        </p:spPr>
        <p:txBody>
          <a:bodyPr>
            <a:normAutofit/>
          </a:bodyPr>
          <a:lstStyle/>
          <a:p>
            <a:r>
              <a:rPr lang="en-US" b="0" dirty="0" smtClean="0"/>
              <a:t>Internal, programmable gas calibration curves</a:t>
            </a:r>
          </a:p>
          <a:p>
            <a:r>
              <a:rPr lang="en-US" b="0" dirty="0" smtClean="0"/>
              <a:t>Interface: RS-232 or RS-485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/>
              <a:t>Unspecified, probably about 2 Hz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/>
              <a:t>Cost: $730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9634" name="Picture 2" descr="http://www.omega.com/Green/images/FMA4100_4300_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575" y="1600200"/>
            <a:ext cx="1876645" cy="192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36" name="Picture 4" descr="http://www.omega.com/Green/images/FMA3100_3200_3300_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00200"/>
            <a:ext cx="2314574" cy="192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66699" y="6140098"/>
            <a:ext cx="3854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4"/>
              </a:rPr>
              <a:t>http://www.omega.com/pptst/FMA3100_3200_3300.html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4754670" y="6108865"/>
            <a:ext cx="3463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5"/>
              </a:rPr>
              <a:t>http://www.omega.com/pptst/FMA4100_4300.html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714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  <p:bldP spid="9" grpId="0" build="p"/>
      <p:bldP spid="10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457200"/>
            <a:ext cx="7239000" cy="609600"/>
          </a:xfrm>
        </p:spPr>
        <p:txBody>
          <a:bodyPr/>
          <a:lstStyle/>
          <a:p>
            <a:r>
              <a:rPr lang="en-US" dirty="0" smtClean="0"/>
              <a:t>Transducers: Other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What </a:t>
            </a:r>
            <a:r>
              <a:rPr lang="en-US" dirty="0"/>
              <a:t>signal conditioning or excitation/power does it require?</a:t>
            </a:r>
          </a:p>
          <a:p>
            <a:r>
              <a:rPr lang="en-US" dirty="0"/>
              <a:t>How will I connect it to my DAQ system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Cabling</a:t>
            </a:r>
          </a:p>
          <a:p>
            <a:pPr lvl="1"/>
            <a:r>
              <a:rPr lang="en-US" dirty="0" smtClean="0"/>
              <a:t>Isolation (see next bullet)</a:t>
            </a:r>
          </a:p>
          <a:p>
            <a:r>
              <a:rPr lang="en-US" dirty="0"/>
              <a:t>Environmental isolation</a:t>
            </a:r>
          </a:p>
          <a:p>
            <a:pPr lvl="1"/>
            <a:r>
              <a:rPr lang="en-US" i="1" dirty="0"/>
              <a:t>Voltage</a:t>
            </a:r>
            <a:r>
              <a:rPr lang="en-US" dirty="0"/>
              <a:t>, temperature, noise, vacuum, water, etc</a:t>
            </a:r>
            <a:r>
              <a:rPr lang="en-US" dirty="0" smtClean="0"/>
              <a:t>.</a:t>
            </a:r>
          </a:p>
          <a:p>
            <a:r>
              <a:rPr lang="en-US" dirty="0" smtClean="0"/>
              <a:t>Ruggedness</a:t>
            </a:r>
          </a:p>
          <a:p>
            <a:r>
              <a:rPr lang="en-US" dirty="0" smtClean="0"/>
              <a:t>Cost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24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>
            <a:normAutofit fontScale="6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type of measurement do you need to make?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Calibration Curve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Range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Input range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(25 – 300 ºC, 1 – 100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etc.)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Output range (0 to 10V, -5 to 5 V, 4 to 20 mA, etc.)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Sensitivity—How well can change be detected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good is the measurement?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Accuracy (±1 ºC, ±0.1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mN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, etc.)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Precision (repeatability)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Linearity—can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be handled in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software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Drift—Change in calibration over time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Hysteresis—is it the same going up as coming back down?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Timing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Response time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Bandwidth (1 Hz, 100 kHz – 1 MHz, etc.)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Other considerations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Analog or digital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Analog: voltage, current, impedance, etc.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signal conditioning or excitation/power does it require?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will I connect it to my DAQ system?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Environmental isolation</a:t>
            </a:r>
          </a:p>
          <a:p>
            <a:pPr lvl="2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Voltage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temperature, noise, vacuum, water, etc.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Ruggedness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chose a transducer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7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6" dur="indefinite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0" dur="indefinite"/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4" dur="indefinite"/>
                                        <p:tgtEl>
                                          <p:spTgt spid="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8" dur="indefinite"/>
                                        <p:tgtEl>
                                          <p:spTgt spid="9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>
            <a:off x="3124200" y="533400"/>
            <a:ext cx="2116028" cy="1676400"/>
            <a:chOff x="3124200" y="533400"/>
            <a:chExt cx="2116028" cy="1676400"/>
          </a:xfrm>
        </p:grpSpPr>
        <p:pic>
          <p:nvPicPr>
            <p:cNvPr id="72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3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1219200" y="609600"/>
            <a:ext cx="1901984" cy="1724026"/>
            <a:chOff x="1219200" y="609600"/>
            <a:chExt cx="1901984" cy="1724026"/>
          </a:xfrm>
        </p:grpSpPr>
        <p:pic>
          <p:nvPicPr>
            <p:cNvPr id="77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9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82" name="TextBox 81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Conditioning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 lnSpcReduction="1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Modify the transducer output so that it can be accurately measured by the DAQ system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Some basic signal conditioning is often included with some transducers and some DAQ systems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X -&gt; Voltage conversion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Amplification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Anti-aliasing filters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Amplification/Attenuation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Small signals (typ. &lt;100 mV) should be amplified to a range readable by the ADC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Large signals (&gt;5 – 10 V) voltage signals need to be attenuated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Filtering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Noise: use low-pass or notch filters to remove known noise sources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Anti-aliasing filter: a low-pass filter designed to prevent high-frequency components from being digitized and aliased by the DAQ system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Freeform 67"/>
          <p:cNvSpPr/>
          <p:nvPr/>
        </p:nvSpPr>
        <p:spPr>
          <a:xfrm>
            <a:off x="3543300" y="3015096"/>
            <a:ext cx="5560868" cy="3690504"/>
          </a:xfrm>
          <a:custGeom>
            <a:avLst/>
            <a:gdLst>
              <a:gd name="connsiteX0" fmla="*/ 4416136 w 5560868"/>
              <a:gd name="connsiteY0" fmla="*/ 174913 h 3903518"/>
              <a:gd name="connsiteX1" fmla="*/ 550718 w 5560868"/>
              <a:gd name="connsiteY1" fmla="*/ 538595 h 3903518"/>
              <a:gd name="connsiteX2" fmla="*/ 1111827 w 5560868"/>
              <a:gd name="connsiteY2" fmla="*/ 3406486 h 3903518"/>
              <a:gd name="connsiteX3" fmla="*/ 3418609 w 5560868"/>
              <a:gd name="connsiteY3" fmla="*/ 3520786 h 3903518"/>
              <a:gd name="connsiteX4" fmla="*/ 5133109 w 5560868"/>
              <a:gd name="connsiteY4" fmla="*/ 3146713 h 3903518"/>
              <a:gd name="connsiteX5" fmla="*/ 5444836 w 5560868"/>
              <a:gd name="connsiteY5" fmla="*/ 663286 h 3903518"/>
              <a:gd name="connsiteX6" fmla="*/ 4416136 w 5560868"/>
              <a:gd name="connsiteY6" fmla="*/ 174913 h 3903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0868" h="3903518">
                <a:moveTo>
                  <a:pt x="4416136" y="174913"/>
                </a:moveTo>
                <a:cubicBezTo>
                  <a:pt x="3600450" y="154131"/>
                  <a:pt x="1101436" y="0"/>
                  <a:pt x="550718" y="538595"/>
                </a:cubicBezTo>
                <a:cubicBezTo>
                  <a:pt x="0" y="1077190"/>
                  <a:pt x="633845" y="2909454"/>
                  <a:pt x="1111827" y="3406486"/>
                </a:cubicBezTo>
                <a:cubicBezTo>
                  <a:pt x="1589809" y="3903518"/>
                  <a:pt x="2748395" y="3564081"/>
                  <a:pt x="3418609" y="3520786"/>
                </a:cubicBezTo>
                <a:cubicBezTo>
                  <a:pt x="4088823" y="3477491"/>
                  <a:pt x="4795405" y="3622963"/>
                  <a:pt x="5133109" y="3146713"/>
                </a:cubicBezTo>
                <a:cubicBezTo>
                  <a:pt x="5470813" y="2670463"/>
                  <a:pt x="5560868" y="1158586"/>
                  <a:pt x="5444836" y="663286"/>
                </a:cubicBezTo>
                <a:cubicBezTo>
                  <a:pt x="5328804" y="167986"/>
                  <a:pt x="5231822" y="195695"/>
                  <a:pt x="4416136" y="174913"/>
                </a:cubicBezTo>
                <a:close/>
              </a:path>
            </a:pathLst>
          </a:custGeom>
          <a:solidFill>
            <a:schemeClr val="accent2">
              <a:alpha val="1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/>
          <p:cNvSpPr/>
          <p:nvPr/>
        </p:nvSpPr>
        <p:spPr>
          <a:xfrm>
            <a:off x="296141" y="375805"/>
            <a:ext cx="8899814" cy="2829790"/>
          </a:xfrm>
          <a:custGeom>
            <a:avLst/>
            <a:gdLst>
              <a:gd name="connsiteX0" fmla="*/ 1054677 w 8899814"/>
              <a:gd name="connsiteY0" fmla="*/ 1276350 h 2829790"/>
              <a:gd name="connsiteX1" fmla="*/ 7445086 w 8899814"/>
              <a:gd name="connsiteY1" fmla="*/ 2793422 h 2829790"/>
              <a:gd name="connsiteX2" fmla="*/ 8743950 w 8899814"/>
              <a:gd name="connsiteY2" fmla="*/ 1058140 h 2829790"/>
              <a:gd name="connsiteX3" fmla="*/ 6509904 w 8899814"/>
              <a:gd name="connsiteY3" fmla="*/ 122959 h 2829790"/>
              <a:gd name="connsiteX4" fmla="*/ 1117023 w 8899814"/>
              <a:gd name="connsiteY4" fmla="*/ 320386 h 2829790"/>
              <a:gd name="connsiteX5" fmla="*/ 1054677 w 8899814"/>
              <a:gd name="connsiteY5" fmla="*/ 1276350 h 2829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99814" h="2829790">
                <a:moveTo>
                  <a:pt x="1054677" y="1276350"/>
                </a:moveTo>
                <a:cubicBezTo>
                  <a:pt x="2109354" y="1688523"/>
                  <a:pt x="6163541" y="2829790"/>
                  <a:pt x="7445086" y="2793422"/>
                </a:cubicBezTo>
                <a:cubicBezTo>
                  <a:pt x="8726631" y="2757054"/>
                  <a:pt x="8899814" y="1503217"/>
                  <a:pt x="8743950" y="1058140"/>
                </a:cubicBezTo>
                <a:cubicBezTo>
                  <a:pt x="8588086" y="613063"/>
                  <a:pt x="7781058" y="245918"/>
                  <a:pt x="6509904" y="122959"/>
                </a:cubicBezTo>
                <a:cubicBezTo>
                  <a:pt x="5238750" y="0"/>
                  <a:pt x="2024496" y="126423"/>
                  <a:pt x="1117023" y="320386"/>
                </a:cubicBezTo>
                <a:cubicBezTo>
                  <a:pt x="209550" y="514349"/>
                  <a:pt x="0" y="864177"/>
                  <a:pt x="1054677" y="1276350"/>
                </a:cubicBezTo>
                <a:close/>
              </a:path>
            </a:pathLst>
          </a:cu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498140" y="1752600"/>
            <a:ext cx="1559260" cy="1907977"/>
            <a:chOff x="498140" y="1752600"/>
            <a:chExt cx="1559260" cy="1907977"/>
          </a:xfrm>
        </p:grpSpPr>
        <p:pic>
          <p:nvPicPr>
            <p:cNvPr id="2066" name="Picture 18" descr="https://booksntea.files.wordpress.com/2011/03/keep-calm-and-carry-on-mug-larg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0" y="1752600"/>
              <a:ext cx="1295400" cy="1295400"/>
            </a:xfrm>
            <a:prstGeom prst="rect">
              <a:avLst/>
            </a:prstGeom>
            <a:noFill/>
          </p:spPr>
        </p:pic>
        <p:grpSp>
          <p:nvGrpSpPr>
            <p:cNvPr id="73" name="Group 72"/>
            <p:cNvGrpSpPr/>
            <p:nvPr/>
          </p:nvGrpSpPr>
          <p:grpSpPr>
            <a:xfrm>
              <a:off x="498140" y="3048000"/>
              <a:ext cx="1556836" cy="612577"/>
              <a:chOff x="498140" y="3048000"/>
              <a:chExt cx="1556836" cy="612577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498140" y="3048000"/>
                <a:ext cx="1556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Phenomenon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10574" y="3352800"/>
                <a:ext cx="1331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Cooling of Tea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2" name="Group 71"/>
          <p:cNvGrpSpPr/>
          <p:nvPr/>
        </p:nvGrpSpPr>
        <p:grpSpPr>
          <a:xfrm>
            <a:off x="1219200" y="609600"/>
            <a:ext cx="1901984" cy="1724026"/>
            <a:chOff x="1219200" y="609600"/>
            <a:chExt cx="1901984" cy="1724026"/>
          </a:xfrm>
        </p:grpSpPr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1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0" name="Group 69"/>
          <p:cNvGrpSpPr/>
          <p:nvPr/>
        </p:nvGrpSpPr>
        <p:grpSpPr>
          <a:xfrm>
            <a:off x="3124200" y="533400"/>
            <a:ext cx="2116028" cy="1676400"/>
            <a:chOff x="3124200" y="533400"/>
            <a:chExt cx="2116028" cy="1676400"/>
          </a:xfrm>
        </p:grpSpPr>
        <p:pic>
          <p:nvPicPr>
            <p:cNvPr id="2057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37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5" name="Group 74"/>
          <p:cNvGrpSpPr/>
          <p:nvPr/>
        </p:nvGrpSpPr>
        <p:grpSpPr>
          <a:xfrm>
            <a:off x="5334000" y="533400"/>
            <a:ext cx="1913156" cy="1483399"/>
            <a:chOff x="5334000" y="533400"/>
            <a:chExt cx="1913156" cy="1483399"/>
          </a:xfrm>
        </p:grpSpPr>
        <p:grpSp>
          <p:nvGrpSpPr>
            <p:cNvPr id="26" name="Group 25"/>
            <p:cNvGrpSpPr/>
            <p:nvPr/>
          </p:nvGrpSpPr>
          <p:grpSpPr>
            <a:xfrm>
              <a:off x="5334000" y="1143000"/>
              <a:ext cx="1676400" cy="873799"/>
              <a:chOff x="1752600" y="1295400"/>
              <a:chExt cx="4933950" cy="2571750"/>
            </a:xfrm>
          </p:grpSpPr>
          <p:pic>
            <p:nvPicPr>
              <p:cNvPr id="2055" name="Picture 7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058" name="Picture 1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38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6934200" y="1524000"/>
            <a:ext cx="1795684" cy="1530729"/>
            <a:chOff x="6934200" y="1524000"/>
            <a:chExt cx="1795684" cy="1530729"/>
          </a:xfrm>
        </p:grpSpPr>
        <p:grpSp>
          <p:nvGrpSpPr>
            <p:cNvPr id="29" name="Group 28"/>
            <p:cNvGrpSpPr/>
            <p:nvPr/>
          </p:nvGrpSpPr>
          <p:grpSpPr>
            <a:xfrm>
              <a:off x="7162800" y="2133600"/>
              <a:ext cx="1447800" cy="921129"/>
              <a:chOff x="3581400" y="3048000"/>
              <a:chExt cx="1981200" cy="1260492"/>
            </a:xfrm>
          </p:grpSpPr>
          <p:pic>
            <p:nvPicPr>
              <p:cNvPr id="2054" name="Picture 6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581400" y="3048000"/>
                <a:ext cx="1981200" cy="1260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067" name="Picture 19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038600" y="3161652"/>
                <a:ext cx="762002" cy="49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41" name="Group 40"/>
            <p:cNvGrpSpPr/>
            <p:nvPr/>
          </p:nvGrpSpPr>
          <p:grpSpPr>
            <a:xfrm>
              <a:off x="6934200" y="1524000"/>
              <a:ext cx="1795684" cy="612577"/>
              <a:chOff x="3597164" y="533400"/>
              <a:chExt cx="1795684" cy="612577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3896124" y="533400"/>
                <a:ext cx="1197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Computer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3597164" y="838200"/>
                <a:ext cx="17956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Brought to you by IT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6248400" y="4038600"/>
            <a:ext cx="1140056" cy="1470026"/>
            <a:chOff x="6248400" y="4038600"/>
            <a:chExt cx="1140056" cy="1470026"/>
          </a:xfrm>
        </p:grpSpPr>
        <p:pic>
          <p:nvPicPr>
            <p:cNvPr id="2060" name="Picture 12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44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4343400" y="3276600"/>
            <a:ext cx="1607726" cy="1572090"/>
            <a:chOff x="4343400" y="3276600"/>
            <a:chExt cx="1607726" cy="1572090"/>
          </a:xfrm>
        </p:grpSpPr>
        <p:pic>
          <p:nvPicPr>
            <p:cNvPr id="2062" name="Picture 14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343400" y="3657600"/>
              <a:ext cx="1607726" cy="1191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8" name="TextBox 47"/>
            <p:cNvSpPr txBox="1"/>
            <p:nvPr/>
          </p:nvSpPr>
          <p:spPr>
            <a:xfrm>
              <a:off x="4724400" y="3276600"/>
              <a:ext cx="954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Plotting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7573251" y="4495800"/>
            <a:ext cx="1189749" cy="1452946"/>
            <a:chOff x="7573251" y="4495800"/>
            <a:chExt cx="1189749" cy="1452946"/>
          </a:xfrm>
        </p:grpSpPr>
        <p:pic>
          <p:nvPicPr>
            <p:cNvPr id="2059" name="Picture 11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725651" y="5105400"/>
              <a:ext cx="866774" cy="843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50" name="Group 49"/>
            <p:cNvGrpSpPr/>
            <p:nvPr/>
          </p:nvGrpSpPr>
          <p:grpSpPr>
            <a:xfrm>
              <a:off x="7573251" y="4495800"/>
              <a:ext cx="1189749" cy="612577"/>
              <a:chOff x="3784715" y="533400"/>
              <a:chExt cx="1189749" cy="612577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4037188" y="5334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3784715" y="838200"/>
                <a:ext cx="11897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Analog Input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81" name="Group 80"/>
          <p:cNvGrpSpPr/>
          <p:nvPr/>
        </p:nvGrpSpPr>
        <p:grpSpPr>
          <a:xfrm>
            <a:off x="4552732" y="4876800"/>
            <a:ext cx="1467068" cy="1457326"/>
            <a:chOff x="4552732" y="4876800"/>
            <a:chExt cx="1467068" cy="1457326"/>
          </a:xfrm>
        </p:grpSpPr>
        <p:pic>
          <p:nvPicPr>
            <p:cNvPr id="2061" name="Picture 13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53" name="Group 52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82" name="Group 81"/>
          <p:cNvGrpSpPr/>
          <p:nvPr/>
        </p:nvGrpSpPr>
        <p:grpSpPr>
          <a:xfrm>
            <a:off x="2362200" y="3657600"/>
            <a:ext cx="1402948" cy="2220402"/>
            <a:chOff x="2362200" y="3657600"/>
            <a:chExt cx="1402948" cy="2220402"/>
          </a:xfrm>
        </p:grpSpPr>
        <p:pic>
          <p:nvPicPr>
            <p:cNvPr id="2063" name="Picture 15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438400" y="4267200"/>
              <a:ext cx="1245656" cy="16108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57" name="TextBox 56"/>
            <p:cNvSpPr txBox="1"/>
            <p:nvPr/>
          </p:nvSpPr>
          <p:spPr>
            <a:xfrm>
              <a:off x="2362200" y="3657600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Thesis/</a:t>
              </a:r>
            </a:p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Dissertation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533400" y="4050268"/>
            <a:ext cx="1524000" cy="1969532"/>
            <a:chOff x="533400" y="4050268"/>
            <a:chExt cx="1524000" cy="1969532"/>
          </a:xfrm>
        </p:grpSpPr>
        <p:pic>
          <p:nvPicPr>
            <p:cNvPr id="2064" name="Picture 16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533400" y="4495800"/>
              <a:ext cx="1524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9" name="TextBox 58"/>
            <p:cNvSpPr txBox="1"/>
            <p:nvPr/>
          </p:nvSpPr>
          <p:spPr>
            <a:xfrm>
              <a:off x="609600" y="4050268"/>
              <a:ext cx="1210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Graduate!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6934200" y="3212154"/>
            <a:ext cx="1838966" cy="1283646"/>
            <a:chOff x="6934200" y="3212154"/>
            <a:chExt cx="1838966" cy="1283646"/>
          </a:xfrm>
        </p:grpSpPr>
        <p:pic>
          <p:nvPicPr>
            <p:cNvPr id="63" name="Picture 62" descr="labview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64" name="TextBox 63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Conditioning (cont.)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Voltage Isolation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Allows signals at high potential differences to be safely connected to a DAQ system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Linearization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Corrects for non-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linearities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in the transducer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 modern systems this is usually done in software</a:t>
            </a:r>
          </a:p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Transconductance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etc.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Convert current signals to voltage signals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Other conversions possible as well (i.e. resistance to voltage, pulse-train to voltage, etc.)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Excitation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Some sensors, e.g. RTDs and strain gauges, require a power source to excite them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 strictly 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signal conditioning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09600"/>
          </a:xfrm>
        </p:spPr>
        <p:txBody>
          <a:bodyPr/>
          <a:lstStyle/>
          <a:p>
            <a:r>
              <a:rPr lang="en-US" dirty="0" smtClean="0"/>
              <a:t>Signal Conditioning—Hardware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600200"/>
            <a:ext cx="5410200" cy="4953000"/>
          </a:xfrm>
        </p:spPr>
        <p:txBody>
          <a:bodyPr>
            <a:normAutofit/>
          </a:bodyPr>
          <a:lstStyle/>
          <a:p>
            <a:r>
              <a:rPr lang="en-US" b="0" dirty="0" smtClean="0"/>
              <a:t>Amplifiers and filters often build into DAQ hardware</a:t>
            </a:r>
          </a:p>
          <a:p>
            <a:r>
              <a:rPr lang="en-US" b="0" dirty="0" smtClean="0"/>
              <a:t>Rack and rail systems</a:t>
            </a:r>
          </a:p>
          <a:p>
            <a:pPr lvl="1"/>
            <a:r>
              <a:rPr lang="en-US" dirty="0" smtClean="0"/>
              <a:t>NI SCXI</a:t>
            </a:r>
          </a:p>
          <a:p>
            <a:pPr lvl="1"/>
            <a:r>
              <a:rPr lang="en-US" b="0" dirty="0" smtClean="0"/>
              <a:t>Omega DRG or OM7</a:t>
            </a:r>
          </a:p>
          <a:p>
            <a:r>
              <a:rPr lang="en-US" b="0" dirty="0" smtClean="0"/>
              <a:t>Custom solutions</a:t>
            </a:r>
          </a:p>
          <a:p>
            <a:pPr lvl="1"/>
            <a:r>
              <a:rPr lang="en-US" dirty="0" smtClean="0"/>
              <a:t>Build it yourself</a:t>
            </a:r>
            <a:endParaRPr lang="en-US" b="0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pic>
        <p:nvPicPr>
          <p:cNvPr id="17410" name="Picture 2" descr="DRG Series Din Rail Mount Signal Condition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43600" y="4191000"/>
            <a:ext cx="1905000" cy="1666875"/>
          </a:xfrm>
          <a:prstGeom prst="rect">
            <a:avLst/>
          </a:prstGeom>
          <a:noFill/>
        </p:spPr>
      </p:pic>
      <p:pic>
        <p:nvPicPr>
          <p:cNvPr id="17412" name="Picture 4" descr="Image result for scxi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1600200"/>
            <a:ext cx="2743200" cy="198466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6477000" y="3581400"/>
            <a:ext cx="833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NI SCXI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3600" y="5867400"/>
            <a:ext cx="1856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Omega DRG Module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8" name="Group 70"/>
          <p:cNvGrpSpPr/>
          <p:nvPr/>
        </p:nvGrpSpPr>
        <p:grpSpPr>
          <a:xfrm>
            <a:off x="3124200" y="533400"/>
            <a:ext cx="2116028" cy="1676400"/>
            <a:chOff x="3124200" y="533400"/>
            <a:chExt cx="2116028" cy="1676400"/>
          </a:xfrm>
        </p:grpSpPr>
        <p:pic>
          <p:nvPicPr>
            <p:cNvPr id="72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9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5334000" y="533400"/>
            <a:ext cx="1913156" cy="1483399"/>
            <a:chOff x="5334000" y="533400"/>
            <a:chExt cx="1913156" cy="1483399"/>
          </a:xfrm>
        </p:grpSpPr>
        <p:grpSp>
          <p:nvGrpSpPr>
            <p:cNvPr id="78" name="Group 25"/>
            <p:cNvGrpSpPr/>
            <p:nvPr/>
          </p:nvGrpSpPr>
          <p:grpSpPr>
            <a:xfrm>
              <a:off x="5334000" y="1143000"/>
              <a:ext cx="1676400" cy="873798"/>
              <a:chOff x="1752600" y="1295400"/>
              <a:chExt cx="4933950" cy="2571750"/>
            </a:xfrm>
          </p:grpSpPr>
          <p:pic>
            <p:nvPicPr>
              <p:cNvPr id="84" name="Picture 7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85" name="Picture 1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79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choose DAQ hardware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52578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type of signals do you need to acquire/generate?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many channels of each type?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After external conditioning, what will the polarity and range of your signal be?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DI/SE?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resolution do you need across that range?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bandwidth do you need?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At what rate do you need to acquire/generate the data?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Note that bandwidth ≠ sampling frequency, but related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How precise are you timing requirements? Can you use software timing?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How much time-skew is acceptable?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51816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Memory depth if signals cannot be transferred to system memory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Connectors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Form factor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Computer interface (e.g.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PCIe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, PXI, USB, etc.)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Software interface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Front panel controls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Cost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4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4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 Digitization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grpSp>
        <p:nvGrpSpPr>
          <p:cNvPr id="2" name="Group 31"/>
          <p:cNvGrpSpPr/>
          <p:nvPr/>
        </p:nvGrpSpPr>
        <p:grpSpPr>
          <a:xfrm>
            <a:off x="457200" y="1219200"/>
            <a:ext cx="5410200" cy="4788932"/>
            <a:chOff x="1752600" y="1219200"/>
            <a:chExt cx="5410200" cy="4788932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905000" y="1866900"/>
              <a:ext cx="5257800" cy="3314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TextBox 8"/>
            <p:cNvSpPr txBox="1"/>
            <p:nvPr/>
          </p:nvSpPr>
          <p:spPr>
            <a:xfrm>
              <a:off x="4191000" y="5257800"/>
              <a:ext cx="2698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Analog signal: 3 Hz Sine</a:t>
              </a:r>
              <a:endParaRPr lang="en-US" dirty="0">
                <a:solidFill>
                  <a:srgbClr val="00206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rot="16200000" flipV="1">
              <a:off x="3619500" y="4533900"/>
              <a:ext cx="914400" cy="533400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ight Brace 11"/>
            <p:cNvSpPr/>
            <p:nvPr/>
          </p:nvSpPr>
          <p:spPr>
            <a:xfrm rot="5400000">
              <a:off x="2743200" y="3352800"/>
              <a:ext cx="228600" cy="228600"/>
            </a:xfrm>
            <a:prstGeom prst="rightBrace">
              <a:avLst/>
            </a:prstGeom>
            <a:ln w="2222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52600" y="5638800"/>
              <a:ext cx="3454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6600"/>
                  </a:solidFill>
                  <a:latin typeface="Arial" pitchFamily="34" charset="0"/>
                  <a:cs typeface="Arial" pitchFamily="34" charset="0"/>
                </a:rPr>
                <a:t>Sampling Period: 50 ms (20 Hz)</a:t>
              </a:r>
              <a:endParaRPr lang="en-US" dirty="0">
                <a:solidFill>
                  <a:srgbClr val="006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4" name="Straight Arrow Connector 13"/>
            <p:cNvCxnSpPr>
              <a:stCxn id="13" idx="0"/>
              <a:endCxn id="12" idx="1"/>
            </p:cNvCxnSpPr>
            <p:nvPr/>
          </p:nvCxnSpPr>
          <p:spPr>
            <a:xfrm rot="16200000" flipV="1">
              <a:off x="2140048" y="4298852"/>
              <a:ext cx="2057400" cy="622496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048000" y="1219200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6600"/>
                  </a:solidFill>
                  <a:latin typeface="Arial" pitchFamily="34" charset="0"/>
                  <a:cs typeface="Arial" pitchFamily="34" charset="0"/>
                </a:rPr>
                <a:t>Digitized Samples</a:t>
              </a:r>
              <a:endParaRPr lang="en-US" dirty="0">
                <a:solidFill>
                  <a:srgbClr val="006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rot="5400000">
              <a:off x="3009900" y="1638300"/>
              <a:ext cx="609600" cy="533400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16200000" flipH="1">
              <a:off x="3467100" y="1866900"/>
              <a:ext cx="838200" cy="304800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6324600" y="1524000"/>
          <a:ext cx="2209800" cy="400050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865531"/>
                <a:gridCol w="583362"/>
                <a:gridCol w="760907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/>
                        <a:t>Sample Index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/>
                        <a:t>Time (s)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/>
                        <a:t>Voltage (V)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1.7101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4.80631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3.94005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0.15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-0.174497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0.20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-4.14519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-4.69846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0.30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-1.37819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0.35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3.07831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0.40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4.99695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0.45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2.79596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0.50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-1.7101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0.55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-4.80631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0.60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-3.94005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0.65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0.174497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4.14519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0.75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4.69846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0.80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1.37819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0.85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-3.07831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0.90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-4.99695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0.95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-2.79596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DAQ: Analog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Central component is the Analog-to-Digital (ADC) converter</a:t>
            </a:r>
          </a:p>
          <a:p>
            <a:pPr lvl="1"/>
            <a:r>
              <a:rPr lang="en-US" dirty="0" smtClean="0"/>
              <a:t>Digitizes the analog signal and making a digital measurement available for storage in memory</a:t>
            </a:r>
          </a:p>
          <a:p>
            <a:pPr lvl="1"/>
            <a:r>
              <a:rPr lang="en-US" dirty="0" smtClean="0"/>
              <a:t>ADC must be supported by amplifiers, clocks, multiplexers, and other items</a:t>
            </a:r>
          </a:p>
          <a:p>
            <a:r>
              <a:rPr lang="en-US" b="0" dirty="0" smtClean="0"/>
              <a:t>Typical DAQ-AI system has the following parameters:</a:t>
            </a:r>
          </a:p>
          <a:p>
            <a:pPr lvl="1"/>
            <a:r>
              <a:rPr lang="en-US" dirty="0" smtClean="0"/>
              <a:t>Differential vs. Single-ended inputs</a:t>
            </a:r>
          </a:p>
          <a:p>
            <a:pPr lvl="1"/>
            <a:r>
              <a:rPr lang="en-US" dirty="0" smtClean="0"/>
              <a:t>Voltage range and polarity (bipolar or </a:t>
            </a:r>
            <a:r>
              <a:rPr lang="en-US" dirty="0" err="1" smtClean="0"/>
              <a:t>unipolar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Gain settings</a:t>
            </a:r>
          </a:p>
          <a:p>
            <a:pPr lvl="1"/>
            <a:r>
              <a:rPr lang="en-US" dirty="0" smtClean="0"/>
              <a:t>ADC resolution</a:t>
            </a:r>
          </a:p>
          <a:p>
            <a:pPr lvl="1"/>
            <a:r>
              <a:rPr lang="en-US" dirty="0" smtClean="0"/>
              <a:t>Sampling speed and bandwidth</a:t>
            </a:r>
          </a:p>
          <a:p>
            <a:pPr lvl="1"/>
            <a:r>
              <a:rPr lang="en-US" dirty="0" smtClean="0"/>
              <a:t>Multi-channel multiplexing</a:t>
            </a:r>
          </a:p>
          <a:p>
            <a:pPr lvl="1"/>
            <a:endParaRPr lang="en-US" dirty="0" smtClean="0"/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24" name="Content Placeholder 23" descr="ADCSyste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999" y="1556466"/>
            <a:ext cx="7213601" cy="4126067"/>
          </a:xfrm>
        </p:spPr>
      </p:pic>
      <p:grpSp>
        <p:nvGrpSpPr>
          <p:cNvPr id="29" name="Group 28"/>
          <p:cNvGrpSpPr/>
          <p:nvPr/>
        </p:nvGrpSpPr>
        <p:grpSpPr>
          <a:xfrm>
            <a:off x="762000" y="3124206"/>
            <a:ext cx="2309287" cy="2426726"/>
            <a:chOff x="762000" y="3124206"/>
            <a:chExt cx="2309287" cy="2426726"/>
          </a:xfrm>
        </p:grpSpPr>
        <p:sp>
          <p:nvSpPr>
            <p:cNvPr id="25" name="TextBox 24"/>
            <p:cNvSpPr txBox="1"/>
            <p:nvPr/>
          </p:nvSpPr>
          <p:spPr>
            <a:xfrm>
              <a:off x="762000" y="5181600"/>
              <a:ext cx="23092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Differential Input (DI)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7" name="Straight Arrow Connector 26"/>
            <p:cNvCxnSpPr>
              <a:stCxn id="25" idx="0"/>
            </p:cNvCxnSpPr>
            <p:nvPr/>
          </p:nvCxnSpPr>
          <p:spPr>
            <a:xfrm rot="5400000" flipH="1" flipV="1">
              <a:off x="1263124" y="3777726"/>
              <a:ext cx="2057395" cy="7503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24" name="Content Placeholder 23" descr="ADCSyste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0033" y="1556466"/>
            <a:ext cx="7185532" cy="4126067"/>
          </a:xfrm>
        </p:spPr>
      </p:pic>
      <p:grpSp>
        <p:nvGrpSpPr>
          <p:cNvPr id="3" name="Group 28"/>
          <p:cNvGrpSpPr/>
          <p:nvPr/>
        </p:nvGrpSpPr>
        <p:grpSpPr>
          <a:xfrm>
            <a:off x="762000" y="3124227"/>
            <a:ext cx="2646878" cy="2426705"/>
            <a:chOff x="762000" y="3124227"/>
            <a:chExt cx="2646878" cy="2426705"/>
          </a:xfrm>
        </p:grpSpPr>
        <p:sp>
          <p:nvSpPr>
            <p:cNvPr id="25" name="TextBox 24"/>
            <p:cNvSpPr txBox="1"/>
            <p:nvPr/>
          </p:nvSpPr>
          <p:spPr>
            <a:xfrm>
              <a:off x="762000" y="5181600"/>
              <a:ext cx="2646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Single-ended Input (SE)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7" name="Straight Arrow Connector 26"/>
            <p:cNvCxnSpPr>
              <a:stCxn id="25" idx="0"/>
            </p:cNvCxnSpPr>
            <p:nvPr/>
          </p:nvCxnSpPr>
          <p:spPr>
            <a:xfrm rot="5400000" flipH="1" flipV="1">
              <a:off x="1347532" y="3862133"/>
              <a:ext cx="2057374" cy="58156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Input: DI vs. SE</a:t>
            </a:r>
            <a:endParaRPr lang="en-US" dirty="0"/>
          </a:p>
        </p:txBody>
      </p:sp>
      <p:pic>
        <p:nvPicPr>
          <p:cNvPr id="16" name="Content Placeholder 15" descr="DIVsS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204" y="1325563"/>
            <a:ext cx="7249592" cy="46180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Input: DI vs. SE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Differential Input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0" dirty="0" smtClean="0"/>
              <a:t>Used with balanced signal lines</a:t>
            </a:r>
          </a:p>
          <a:p>
            <a:r>
              <a:rPr lang="en-US" b="0" dirty="0" smtClean="0"/>
              <a:t>Less susceptible to noise</a:t>
            </a:r>
          </a:p>
          <a:p>
            <a:r>
              <a:rPr lang="en-US" b="0" dirty="0" smtClean="0"/>
              <a:t>Less likelihood of ground loops</a:t>
            </a:r>
          </a:p>
          <a:p>
            <a:r>
              <a:rPr lang="en-US" b="0" dirty="0" smtClean="0"/>
              <a:t>Lower channel count</a:t>
            </a:r>
          </a:p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Single-Ended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b="0" dirty="0" smtClean="0"/>
              <a:t>Used with unbalanced signals</a:t>
            </a:r>
          </a:p>
          <a:p>
            <a:r>
              <a:rPr lang="en-US" b="0" dirty="0" smtClean="0"/>
              <a:t>Increased susceptibility to noise</a:t>
            </a:r>
          </a:p>
          <a:p>
            <a:r>
              <a:rPr lang="en-US" b="0" dirty="0" smtClean="0"/>
              <a:t>Increased likelihood of ground loops</a:t>
            </a:r>
          </a:p>
          <a:p>
            <a:r>
              <a:rPr lang="en-US" b="0" dirty="0" smtClean="0"/>
              <a:t>Higher channel count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39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457200" y="4495800"/>
            <a:ext cx="8458200" cy="1828800"/>
            <a:chOff x="457200" y="4495800"/>
            <a:chExt cx="8458200" cy="1828800"/>
          </a:xfrm>
        </p:grpSpPr>
        <p:sp>
          <p:nvSpPr>
            <p:cNvPr id="11" name="Content Placeholder 7"/>
            <p:cNvSpPr txBox="1">
              <a:spLocks/>
            </p:cNvSpPr>
            <p:nvPr/>
          </p:nvSpPr>
          <p:spPr>
            <a:xfrm>
              <a:off x="533400" y="5257800"/>
              <a:ext cx="8153400" cy="10668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8600" marR="0" lvl="0" indent="-22860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Voltage difference must be within DAQ</a:t>
              </a:r>
              <a:r>
                <a:rPr kumimoji="0" lang="en-US" sz="2200" b="0" i="0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 range</a:t>
              </a:r>
            </a:p>
            <a:p>
              <a:pPr marL="228600" marR="0" lvl="0" indent="-22860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lang="en-US" sz="2200" baseline="0" dirty="0" smtClean="0">
                  <a:latin typeface="Arial" pitchFamily="34" charset="0"/>
                  <a:cs typeface="Arial" pitchFamily="34" charset="0"/>
                </a:rPr>
                <a:t>Neither</a:t>
              </a:r>
              <a:r>
                <a:rPr lang="en-US" sz="2200" dirty="0" smtClean="0">
                  <a:latin typeface="Arial" pitchFamily="34" charset="0"/>
                  <a:cs typeface="Arial" pitchFamily="34" charset="0"/>
                </a:rPr>
                <a:t> side must float too far from DAQ ground</a:t>
              </a:r>
              <a:endPara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  <a:p>
              <a:pPr marL="228600" marR="0" lvl="0" indent="-22860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endPara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rot="10800000">
              <a:off x="457200" y="4495800"/>
              <a:ext cx="8458200" cy="1588"/>
            </a:xfrm>
            <a:prstGeom prst="line">
              <a:avLst/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 Placeholder 6"/>
            <p:cNvSpPr txBox="1">
              <a:spLocks/>
            </p:cNvSpPr>
            <p:nvPr/>
          </p:nvSpPr>
          <p:spPr>
            <a:xfrm>
              <a:off x="457200" y="4572000"/>
              <a:ext cx="4268788" cy="685800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rm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Differential Input</a:t>
              </a:r>
              <a:r>
                <a:rPr kumimoji="0" lang="en-US" sz="2400" b="1" i="0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 Caveats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Acquisition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Acquisition or DAQ is the process of converting real-world measurements into digital computer data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Signal measurement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Signal digitization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Moving the data to computer memory and/or disk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DAQ may also encompass signal generation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generation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Triggering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Control systems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 the components must be compatible with each other!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But we have to break it down in the lecture and handle one thing at a time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 2016, if you’re writing data down by hand, you’re probably doing it wrong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grpSp>
        <p:nvGrpSpPr>
          <p:cNvPr id="2" name="Group 31"/>
          <p:cNvGrpSpPr/>
          <p:nvPr/>
        </p:nvGrpSpPr>
        <p:grpSpPr>
          <a:xfrm>
            <a:off x="1447800" y="1219200"/>
            <a:ext cx="5867400" cy="4788932"/>
            <a:chOff x="1295400" y="1219200"/>
            <a:chExt cx="5867400" cy="4788932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905000" y="1866900"/>
              <a:ext cx="5257800" cy="3314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TextBox 8"/>
            <p:cNvSpPr txBox="1"/>
            <p:nvPr/>
          </p:nvSpPr>
          <p:spPr>
            <a:xfrm>
              <a:off x="4191000" y="5257800"/>
              <a:ext cx="2698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Analog signal: 3 Hz Sine</a:t>
              </a:r>
              <a:endParaRPr lang="en-US" dirty="0">
                <a:solidFill>
                  <a:srgbClr val="00206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rot="16200000" flipV="1">
              <a:off x="3619500" y="4533900"/>
              <a:ext cx="914400" cy="533400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ight Brace 11"/>
            <p:cNvSpPr/>
            <p:nvPr/>
          </p:nvSpPr>
          <p:spPr>
            <a:xfrm rot="5400000">
              <a:off x="2743200" y="3352800"/>
              <a:ext cx="228600" cy="228600"/>
            </a:xfrm>
            <a:prstGeom prst="rightBrace">
              <a:avLst/>
            </a:prstGeom>
            <a:ln w="2222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95400" y="5638800"/>
              <a:ext cx="42370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6600"/>
                  </a:solidFill>
                  <a:latin typeface="Arial" pitchFamily="34" charset="0"/>
                  <a:cs typeface="Arial" pitchFamily="34" charset="0"/>
                </a:rPr>
                <a:t>Sampling Period: 50 ms (Rate is 20 Hz)</a:t>
              </a:r>
              <a:endParaRPr lang="en-US" dirty="0">
                <a:solidFill>
                  <a:srgbClr val="006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4" name="Straight Arrow Connector 13"/>
            <p:cNvCxnSpPr>
              <a:stCxn id="13" idx="0"/>
              <a:endCxn id="12" idx="1"/>
            </p:cNvCxnSpPr>
            <p:nvPr/>
          </p:nvCxnSpPr>
          <p:spPr>
            <a:xfrm rot="16200000" flipV="1">
              <a:off x="2107015" y="4331885"/>
              <a:ext cx="2057400" cy="556429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048000" y="1219200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6600"/>
                  </a:solidFill>
                  <a:latin typeface="Arial" pitchFamily="34" charset="0"/>
                  <a:cs typeface="Arial" pitchFamily="34" charset="0"/>
                </a:rPr>
                <a:t>Digitized Samples</a:t>
              </a:r>
              <a:endParaRPr lang="en-US" dirty="0">
                <a:solidFill>
                  <a:srgbClr val="006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rot="5400000">
              <a:off x="3009900" y="1638300"/>
              <a:ext cx="609600" cy="533400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16200000" flipH="1">
              <a:off x="3467100" y="1866900"/>
              <a:ext cx="838200" cy="304800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ight Brace 30"/>
          <p:cNvSpPr/>
          <p:nvPr/>
        </p:nvSpPr>
        <p:spPr>
          <a:xfrm rot="10800000">
            <a:off x="1828800" y="1981200"/>
            <a:ext cx="381000" cy="2819400"/>
          </a:xfrm>
          <a:prstGeom prst="rightBrac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368249" y="3213151"/>
            <a:ext cx="237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Bi-polar, Range: ±5 V</a:t>
            </a:r>
            <a:endParaRPr lang="en-US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Right Brace 32"/>
          <p:cNvSpPr/>
          <p:nvPr/>
        </p:nvSpPr>
        <p:spPr>
          <a:xfrm rot="10800000" flipH="1">
            <a:off x="4648200" y="2438400"/>
            <a:ext cx="228600" cy="228600"/>
          </a:xfrm>
          <a:prstGeom prst="rightBrac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829999" y="1524000"/>
            <a:ext cx="386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Resolution: 16 bits across the range</a:t>
            </a:r>
            <a:endParaRPr lang="en-US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rot="5400000">
            <a:off x="4914901" y="1866901"/>
            <a:ext cx="685801" cy="60960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Range and Polarity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half" idx="2"/>
          </p:nvPr>
        </p:nvSpPr>
        <p:spPr>
          <a:xfrm>
            <a:off x="762000" y="1143001"/>
            <a:ext cx="8153400" cy="1752600"/>
          </a:xfrm>
        </p:spPr>
        <p:txBody>
          <a:bodyPr/>
          <a:lstStyle/>
          <a:p>
            <a:r>
              <a:rPr lang="en-US" b="0" dirty="0" smtClean="0"/>
              <a:t>Range: the maximum and minimum voltage that may be read</a:t>
            </a:r>
          </a:p>
          <a:p>
            <a:r>
              <a:rPr lang="en-US" b="0" dirty="0" err="1" smtClean="0"/>
              <a:t>Unipolar</a:t>
            </a:r>
            <a:r>
              <a:rPr lang="en-US" b="0" dirty="0" smtClean="0"/>
              <a:t>: only read signals &gt;= 0 V (or only &lt;= 0, sometimes)</a:t>
            </a:r>
          </a:p>
          <a:p>
            <a:r>
              <a:rPr lang="en-US" b="0" dirty="0" smtClean="0"/>
              <a:t>Bipolar: may read positive and negative signals</a:t>
            </a:r>
            <a:endParaRPr lang="en-US" b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3048000"/>
            <a:ext cx="525780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Right Brace 30"/>
          <p:cNvSpPr/>
          <p:nvPr/>
        </p:nvSpPr>
        <p:spPr>
          <a:xfrm rot="10800000">
            <a:off x="685800" y="3162300"/>
            <a:ext cx="381000" cy="2819400"/>
          </a:xfrm>
          <a:prstGeom prst="rightBrac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-774751" y="4394251"/>
            <a:ext cx="237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Bi-polar, Range: ±5 V</a:t>
            </a:r>
            <a:endParaRPr lang="en-US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781800" y="4038600"/>
            <a:ext cx="1981200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 w="22225" cmpd="thickThin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Most Common Ranges: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±5 V, ±10 V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Gain Settings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half" idx="2"/>
          </p:nvPr>
        </p:nvSpPr>
        <p:spPr>
          <a:xfrm>
            <a:off x="762000" y="1143001"/>
            <a:ext cx="8153400" cy="1752600"/>
          </a:xfrm>
        </p:spPr>
        <p:txBody>
          <a:bodyPr/>
          <a:lstStyle/>
          <a:p>
            <a:r>
              <a:rPr lang="en-US" b="0" dirty="0" smtClean="0"/>
              <a:t>Configurable gain settings allow ADC to make more use of available ADC resolution</a:t>
            </a:r>
          </a:p>
          <a:p>
            <a:r>
              <a:rPr lang="en-US" b="0" dirty="0" smtClean="0"/>
              <a:t>Note that noise is also amplified—better to amplify at source, if possible</a:t>
            </a:r>
            <a:endParaRPr lang="en-US" b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12" name="Content Placeholder 23" descr="ADCSyst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429000"/>
            <a:ext cx="5080000" cy="290568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24000" y="2895600"/>
            <a:ext cx="6915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Signal here must be (e.g.) ±5 V to make full use of ADC resolution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rot="16200000" flipH="1">
            <a:off x="3581400" y="3505200"/>
            <a:ext cx="838200" cy="381000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85800" y="5410200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Gain is software-configurable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Straight Arrow Connector 17"/>
          <p:cNvCxnSpPr>
            <a:stCxn id="17" idx="0"/>
          </p:cNvCxnSpPr>
          <p:nvPr/>
        </p:nvCxnSpPr>
        <p:spPr>
          <a:xfrm rot="5400000" flipH="1" flipV="1">
            <a:off x="2428260" y="4485660"/>
            <a:ext cx="762000" cy="1087080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Gain Settings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43</a:t>
            </a:fld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3365585"/>
              </p:ext>
            </p:extLst>
          </p:nvPr>
        </p:nvGraphicFramePr>
        <p:xfrm>
          <a:off x="1371600" y="1143000"/>
          <a:ext cx="6457950" cy="1077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5" name="Formula" r:id="rId3" imgW="1884960" imgH="313920" progId="Equation.Ribbit">
                  <p:embed/>
                </p:oleObj>
              </mc:Choice>
              <mc:Fallback>
                <p:oleObj name="Formula" r:id="rId3" imgW="1884960" imgH="3139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71600" y="1143000"/>
                        <a:ext cx="6457950" cy="1077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Content Placeholder 23" descr="ADCSyste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3048000"/>
            <a:ext cx="5080000" cy="29056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7507" y="2401669"/>
            <a:ext cx="3010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Working range &lt;= signal </a:t>
            </a:r>
            <a:r>
              <a:rPr lang="en-US" dirty="0"/>
              <a:t>r</a:t>
            </a:r>
            <a:r>
              <a:rPr lang="en-US" dirty="0" smtClean="0"/>
              <a:t>ange</a:t>
            </a:r>
          </a:p>
          <a:p>
            <a:r>
              <a:rPr lang="en-US" dirty="0" smtClean="0"/>
              <a:t>e.g.:  ±250 mV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828800" y="2724834"/>
            <a:ext cx="1066800" cy="9327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810000" y="2401669"/>
            <a:ext cx="1355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Gain, e.g. 20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767940" y="2771001"/>
            <a:ext cx="359968" cy="7341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012833" y="4800600"/>
            <a:ext cx="2089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ADC range, e.g. ±5 V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0"/>
          </p:cNvCxnSpPr>
          <p:nvPr/>
        </p:nvCxnSpPr>
        <p:spPr>
          <a:xfrm flipV="1">
            <a:off x="3057671" y="4038600"/>
            <a:ext cx="1234929" cy="762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23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Gain Settings: Specifications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Spec. Ranges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Spec. Gains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228600" y="1838960"/>
            <a:ext cx="4270375" cy="4373563"/>
          </a:xfrm>
        </p:spPr>
        <p:txBody>
          <a:bodyPr/>
          <a:lstStyle/>
          <a:p>
            <a:r>
              <a:rPr lang="en-US" b="0" dirty="0" smtClean="0"/>
              <a:t>Multiple ranges specified</a:t>
            </a:r>
          </a:p>
          <a:p>
            <a:r>
              <a:rPr lang="en-US" b="0" dirty="0" smtClean="0"/>
              <a:t>Gain unspecified</a:t>
            </a:r>
          </a:p>
          <a:p>
            <a:r>
              <a:rPr lang="en-US" b="0" dirty="0" smtClean="0"/>
              <a:t>Actual ADC range unspecified</a:t>
            </a:r>
          </a:p>
          <a:p>
            <a:r>
              <a:rPr lang="en-US" b="0" dirty="0" smtClean="0"/>
              <a:t>Example: NI PCI-6251</a:t>
            </a:r>
          </a:p>
          <a:p>
            <a:pPr lvl="1"/>
            <a:r>
              <a:rPr lang="en-US" sz="1200" dirty="0">
                <a:hlinkClick r:id="rId3"/>
              </a:rPr>
              <a:t>http://</a:t>
            </a:r>
            <a:r>
              <a:rPr lang="en-US" sz="1200" dirty="0" smtClean="0">
                <a:hlinkClick r:id="rId3"/>
              </a:rPr>
              <a:t>www.ni.com/pdf/manuals/375213b.pdf</a:t>
            </a:r>
            <a:endParaRPr lang="en-US" sz="12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19" name="Content Placeholder 9"/>
          <p:cNvSpPr txBox="1">
            <a:spLocks/>
          </p:cNvSpPr>
          <p:nvPr/>
        </p:nvSpPr>
        <p:spPr>
          <a:xfrm>
            <a:off x="4648200" y="1828800"/>
            <a:ext cx="4270375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44538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33463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2620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" name="Content Placeholder 9"/>
          <p:cNvSpPr txBox="1">
            <a:spLocks/>
          </p:cNvSpPr>
          <p:nvPr/>
        </p:nvSpPr>
        <p:spPr>
          <a:xfrm>
            <a:off x="4648200" y="1828799"/>
            <a:ext cx="4270375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44538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33463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2620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/>
          </a:p>
        </p:txBody>
      </p:sp>
      <p:sp>
        <p:nvSpPr>
          <p:cNvPr id="21" name="Content Placeholder 9"/>
          <p:cNvSpPr txBox="1">
            <a:spLocks/>
          </p:cNvSpPr>
          <p:nvPr/>
        </p:nvSpPr>
        <p:spPr>
          <a:xfrm>
            <a:off x="4648200" y="1818639"/>
            <a:ext cx="4270375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44538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33463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2620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smtClean="0"/>
              <a:t>Multiple gains specified</a:t>
            </a:r>
          </a:p>
          <a:p>
            <a:r>
              <a:rPr lang="en-US" b="0" dirty="0" smtClean="0"/>
              <a:t>Only maximum range specified</a:t>
            </a:r>
          </a:p>
          <a:p>
            <a:r>
              <a:rPr lang="en-US" b="0" dirty="0" smtClean="0"/>
              <a:t>ADC range must be specified</a:t>
            </a:r>
          </a:p>
          <a:p>
            <a:r>
              <a:rPr lang="en-US" b="0" dirty="0" smtClean="0"/>
              <a:t>Example: </a:t>
            </a:r>
            <a:r>
              <a:rPr lang="en-US" b="0" dirty="0" err="1" smtClean="0"/>
              <a:t>Keithley</a:t>
            </a:r>
            <a:r>
              <a:rPr lang="en-US" b="0" dirty="0" smtClean="0"/>
              <a:t> KUSB-3101</a:t>
            </a:r>
          </a:p>
          <a:p>
            <a:pPr lvl="1"/>
            <a:r>
              <a:rPr lang="en-US" dirty="0" smtClean="0"/>
              <a:t>(Actually specifies both)</a:t>
            </a:r>
            <a:endParaRPr lang="en-US" b="0" dirty="0" smtClean="0"/>
          </a:p>
          <a:p>
            <a:pPr lvl="1"/>
            <a:r>
              <a:rPr lang="en-US" sz="1200" b="0" dirty="0">
                <a:hlinkClick r:id="rId4"/>
              </a:rPr>
              <a:t>http://</a:t>
            </a:r>
            <a:r>
              <a:rPr lang="en-US" sz="1200" b="0" dirty="0" smtClean="0">
                <a:hlinkClick r:id="rId4"/>
              </a:rPr>
              <a:t>www.keithley.nl/data?asset=50072</a:t>
            </a:r>
            <a:endParaRPr lang="en-US" sz="1200" b="0" dirty="0" smtClean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9805907"/>
              </p:ext>
            </p:extLst>
          </p:nvPr>
        </p:nvGraphicFramePr>
        <p:xfrm>
          <a:off x="2266950" y="5689602"/>
          <a:ext cx="4057650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13" name="Formula" r:id="rId5" imgW="1884960" imgH="313920" progId="Equation.Ribbit">
                  <p:embed/>
                </p:oleObj>
              </mc:Choice>
              <mc:Fallback>
                <p:oleObj name="Formula" r:id="rId5" imgW="1884960" imgH="313920" progId="Equation.Ribbit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6950" y="5689602"/>
                        <a:ext cx="4057650" cy="677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3492" name="Picture 4" descr="NI PCI-6251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267200"/>
            <a:ext cx="1905000" cy="13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Model KUSB-3108 High Gain Multifunction Data Acquisition USB Module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373563"/>
            <a:ext cx="2667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75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resolution-3.png"/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" y="609600"/>
            <a:ext cx="7924800" cy="5943600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Resolution: 3 bits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225800" y="1231900"/>
            <a:ext cx="2678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bins = 2</a:t>
            </a:r>
            <a:r>
              <a:rPr lang="en-US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8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rot="16200000">
            <a:off x="-171658" y="3428999"/>
            <a:ext cx="255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Range = 5V – (-5V) = 10 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36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resolution-3.png"/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" y="609600"/>
            <a:ext cx="7924800" cy="5943599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Resolution: 4 bits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225800" y="1231900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bins = 2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16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71658" y="3428999"/>
            <a:ext cx="255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Range = 5V – (-5V) = 10 V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resolution-3.png"/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" y="609600"/>
            <a:ext cx="7924800" cy="5943599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Resolution: 8 bits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225800" y="1231900"/>
            <a:ext cx="2935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bins = 2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256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71658" y="3428999"/>
            <a:ext cx="255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Range = 5V – (-5V) = 10 V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Resolution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half" idx="2"/>
          </p:nvPr>
        </p:nvSpPr>
        <p:spPr>
          <a:xfrm>
            <a:off x="381000" y="1143000"/>
            <a:ext cx="8305800" cy="5334000"/>
          </a:xfrm>
        </p:spPr>
        <p:txBody>
          <a:bodyPr>
            <a:normAutofit/>
          </a:bodyPr>
          <a:lstStyle/>
          <a:p>
            <a:r>
              <a:rPr lang="en-US" b="0" dirty="0" smtClean="0"/>
              <a:t>The resolution with which a signal can be measured, specified in bits</a:t>
            </a:r>
          </a:p>
          <a:p>
            <a:r>
              <a:rPr lang="en-US" b="0" dirty="0" smtClean="0"/>
              <a:t>Resolution in volts is given by ADC Range, Gain setting, and ADC resolution </a:t>
            </a:r>
          </a:p>
          <a:p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  <a:p>
            <a:r>
              <a:rPr lang="en-US" b="0" dirty="0" smtClean="0"/>
              <a:t>Note that sometimes the specified “range” will be the product of the smallest gain and range, or all range-gain products will be specified.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870700" y="3927901"/>
            <a:ext cx="1981200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 w="22225" cmpd="thickThin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Most Common Resolutions: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8, 12, 16, 24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6783697"/>
              </p:ext>
            </p:extLst>
          </p:nvPr>
        </p:nvGraphicFramePr>
        <p:xfrm>
          <a:off x="1166812" y="2743200"/>
          <a:ext cx="6910388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8" name="Formula" r:id="rId3" imgW="6910560" imgH="988200" progId="Equation.Ribbit">
                  <p:embed/>
                </p:oleObj>
              </mc:Choice>
              <mc:Fallback>
                <p:oleObj name="Formula" r:id="rId3" imgW="6910560" imgH="988200" progId="Equation.Ribbi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6812" y="2743200"/>
                        <a:ext cx="6910388" cy="987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447800" y="4343400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Example: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2895600" y="4191000"/>
          <a:ext cx="2706687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9" name="Formula" r:id="rId5" imgW="2707200" imgH="582840" progId="Equation.Ribbit">
                  <p:embed/>
                </p:oleObj>
              </mc:Choice>
              <mc:Fallback>
                <p:oleObj name="Formula" r:id="rId5" imgW="2707200" imgH="582840" progId="Equation.Ribbi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4191000"/>
                        <a:ext cx="2706687" cy="582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Voltage &lt;-&gt; ADC Reading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49</a:t>
            </a:fld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1971055"/>
              </p:ext>
            </p:extLst>
          </p:nvPr>
        </p:nvGraphicFramePr>
        <p:xfrm>
          <a:off x="762000" y="1447800"/>
          <a:ext cx="751840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8" name="Formula" r:id="rId3" imgW="2573280" imgH="156240" progId="Equation.Ribbit">
                  <p:embed/>
                </p:oleObj>
              </mc:Choice>
              <mc:Fallback>
                <p:oleObj name="Formula" r:id="rId3" imgW="2573280" imgH="1562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00" y="1447800"/>
                        <a:ext cx="7518400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5906285"/>
              </p:ext>
            </p:extLst>
          </p:nvPr>
        </p:nvGraphicFramePr>
        <p:xfrm>
          <a:off x="2133600" y="5029200"/>
          <a:ext cx="4657725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9" name="Formula" r:id="rId5" imgW="1594080" imgH="355680" progId="Equation.Ribbit">
                  <p:embed/>
                </p:oleObj>
              </mc:Choice>
              <mc:Fallback>
                <p:oleObj name="Formula" r:id="rId5" imgW="1594080" imgH="355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33600" y="5029200"/>
                        <a:ext cx="4657725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2209561"/>
              </p:ext>
            </p:extLst>
          </p:nvPr>
        </p:nvGraphicFramePr>
        <p:xfrm>
          <a:off x="1371600" y="2819400"/>
          <a:ext cx="633095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70" name="Formula" r:id="rId7" imgW="2166840" imgH="161640" progId="Equation.Ribbit">
                  <p:embed/>
                </p:oleObj>
              </mc:Choice>
              <mc:Fallback>
                <p:oleObj name="Formula" r:id="rId7" imgW="216684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71600" y="2819400"/>
                        <a:ext cx="6330950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752600" y="2231072"/>
            <a:ext cx="5747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Example:, 5 – (-5) V range, 16 bit resolution, reading = 8745</a:t>
            </a:r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0893960"/>
              </p:ext>
            </p:extLst>
          </p:nvPr>
        </p:nvGraphicFramePr>
        <p:xfrm>
          <a:off x="1295400" y="4038600"/>
          <a:ext cx="6450013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71" name="Formula" r:id="rId9" imgW="2206080" imgH="308880" progId="Equation.Ribbit">
                  <p:embed/>
                </p:oleObj>
              </mc:Choice>
              <mc:Fallback>
                <p:oleObj name="Formula" r:id="rId9" imgW="2206080" imgH="308880" progId="Equation.Ribbit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038600"/>
                        <a:ext cx="6450013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387070" y="3581400"/>
            <a:ext cx="1685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 direction: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6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DAQ: Signal Acquisition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038600" cy="23622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Convert analog voltage signals into digital data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Single-shot or timed measurements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733800" y="1219200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Analog Input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00200" y="411480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Digital Input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3429397" y="5181203"/>
            <a:ext cx="2286000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04800" y="4038600"/>
            <a:ext cx="8229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638800" y="4114800"/>
            <a:ext cx="1886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Counter/Timers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Content Placeholder 26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191000" cy="23622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Use an analog-to-digital converter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Examples: temperature, sounds, voltage</a:t>
            </a:r>
          </a:p>
        </p:txBody>
      </p:sp>
      <p:sp>
        <p:nvSpPr>
          <p:cNvPr id="42" name="Content Placeholder 26"/>
          <p:cNvSpPr>
            <a:spLocks noGrp="1"/>
          </p:cNvSpPr>
          <p:nvPr>
            <p:ph sz="half" idx="1"/>
          </p:nvPr>
        </p:nvSpPr>
        <p:spPr>
          <a:xfrm>
            <a:off x="228600" y="4495800"/>
            <a:ext cx="4343400" cy="11430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Single-shot or timed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Single bit or bus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Example: proximity sensor, </a:t>
            </a:r>
            <a:r>
              <a:rPr lang="en-US" sz="1600" b="0" dirty="0" err="1" smtClean="0"/>
              <a:t>photointerrupter</a:t>
            </a:r>
            <a:endParaRPr lang="en-US" sz="1600" b="0" dirty="0" smtClean="0"/>
          </a:p>
        </p:txBody>
      </p:sp>
      <p:sp>
        <p:nvSpPr>
          <p:cNvPr id="46" name="Content Placeholder 26"/>
          <p:cNvSpPr>
            <a:spLocks noGrp="1"/>
          </p:cNvSpPr>
          <p:nvPr>
            <p:ph sz="half" idx="1"/>
          </p:nvPr>
        </p:nvSpPr>
        <p:spPr>
          <a:xfrm>
            <a:off x="4572000" y="4419600"/>
            <a:ext cx="4419600" cy="12192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Count events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Time events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Examples: encoders, pulse train timing, delay timing, delay generation</a:t>
            </a:r>
          </a:p>
        </p:txBody>
      </p:sp>
      <p:grpSp>
        <p:nvGrpSpPr>
          <p:cNvPr id="89" name="Group 88"/>
          <p:cNvGrpSpPr/>
          <p:nvPr/>
        </p:nvGrpSpPr>
        <p:grpSpPr>
          <a:xfrm>
            <a:off x="1066800" y="2533710"/>
            <a:ext cx="7391400" cy="1374458"/>
            <a:chOff x="1143000" y="2533710"/>
            <a:chExt cx="7391400" cy="1374458"/>
          </a:xfrm>
        </p:grpSpPr>
        <p:pic>
          <p:nvPicPr>
            <p:cNvPr id="1028" name="Picture 4" descr="C:\Users\Jason\AppData\Local\Microsoft\Windows\INetCache\IE\VIKXF24J\sinewave2[1].jp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43000" y="2790885"/>
              <a:ext cx="1828800" cy="860108"/>
            </a:xfrm>
            <a:prstGeom prst="rect">
              <a:avLst/>
            </a:prstGeom>
            <a:noFill/>
          </p:spPr>
        </p:pic>
        <p:pic>
          <p:nvPicPr>
            <p:cNvPr id="1030" name="Picture 6" descr="http://www.ibiblio.org/kuphaldt/electricCircuits/Digital/04249.png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505200" y="2533710"/>
              <a:ext cx="1981200" cy="1374458"/>
            </a:xfrm>
            <a:prstGeom prst="rect">
              <a:avLst/>
            </a:prstGeom>
            <a:noFill/>
          </p:spPr>
        </p:pic>
        <p:sp>
          <p:nvSpPr>
            <p:cNvPr id="33" name="TextBox 32"/>
            <p:cNvSpPr txBox="1"/>
            <p:nvPr/>
          </p:nvSpPr>
          <p:spPr>
            <a:xfrm>
              <a:off x="5925994" y="3020884"/>
              <a:ext cx="2608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101110110100 101110100101 011001100101</a:t>
              </a:r>
            </a:p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110011000101 011100101010 110110001000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sp>
          <p:nvSpPr>
            <p:cNvPr id="87" name="Right Arrow 86"/>
            <p:cNvSpPr/>
            <p:nvPr/>
          </p:nvSpPr>
          <p:spPr>
            <a:xfrm>
              <a:off x="3124200" y="3106639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ight Arrow 87"/>
            <p:cNvSpPr/>
            <p:nvPr/>
          </p:nvSpPr>
          <p:spPr>
            <a:xfrm>
              <a:off x="5562600" y="3106639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457200" y="5753100"/>
            <a:ext cx="3686430" cy="619899"/>
            <a:chOff x="457200" y="5753100"/>
            <a:chExt cx="3686430" cy="619899"/>
          </a:xfrm>
        </p:grpSpPr>
        <p:sp>
          <p:nvSpPr>
            <p:cNvPr id="37" name="TextBox 36"/>
            <p:cNvSpPr txBox="1"/>
            <p:nvPr/>
          </p:nvSpPr>
          <p:spPr>
            <a:xfrm>
              <a:off x="3657600" y="5868115"/>
              <a:ext cx="4860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 or 0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cxnSp>
          <p:nvCxnSpPr>
            <p:cNvPr id="39" name="Elbow Connector 38"/>
            <p:cNvCxnSpPr/>
            <p:nvPr/>
          </p:nvCxnSpPr>
          <p:spPr>
            <a:xfrm>
              <a:off x="457200" y="5762625"/>
              <a:ext cx="1219200" cy="4572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ight Arrow 89"/>
            <p:cNvSpPr/>
            <p:nvPr/>
          </p:nvSpPr>
          <p:spPr>
            <a:xfrm>
              <a:off x="1828800" y="5876925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ight Arrow 90"/>
            <p:cNvSpPr/>
            <p:nvPr/>
          </p:nvSpPr>
          <p:spPr>
            <a:xfrm>
              <a:off x="3352800" y="5876925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2286000" y="5753100"/>
              <a:ext cx="952500" cy="619899"/>
              <a:chOff x="2286000" y="5753100"/>
              <a:chExt cx="952500" cy="619899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2286000" y="5753100"/>
                <a:ext cx="952500" cy="476250"/>
                <a:chOff x="1676400" y="4648200"/>
                <a:chExt cx="2095500" cy="1047751"/>
              </a:xfrm>
            </p:grpSpPr>
            <p:pic>
              <p:nvPicPr>
                <p:cNvPr id="1032" name="Picture 8" descr="http://upload.wikimedia.org/wikipedia/commons/thumb/7/75/Digital_buffer.svg/220px-Digital_buffer.svg.png"/>
                <p:cNvPicPr>
                  <a:picLocks noChangeAspect="1" noChangeArrowheads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 flipH="1">
                  <a:off x="1676400" y="4648200"/>
                  <a:ext cx="2095500" cy="1047751"/>
                </a:xfrm>
                <a:prstGeom prst="rect">
                  <a:avLst/>
                </a:prstGeom>
                <a:noFill/>
              </p:spPr>
            </p:pic>
            <p:sp>
              <p:nvSpPr>
                <p:cNvPr id="35" name="Rectangle 34"/>
                <p:cNvSpPr/>
                <p:nvPr/>
              </p:nvSpPr>
              <p:spPr>
                <a:xfrm>
                  <a:off x="2819400" y="5029200"/>
                  <a:ext cx="152400" cy="228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2" name="TextBox 91"/>
              <p:cNvSpPr txBox="1"/>
              <p:nvPr/>
            </p:nvSpPr>
            <p:spPr>
              <a:xfrm>
                <a:off x="2482332" y="6096000"/>
                <a:ext cx="5656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Buffer</a:t>
                </a:r>
                <a:endParaRPr lang="en-US" sz="1200" dirty="0"/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4800600" y="5638800"/>
            <a:ext cx="4013558" cy="734199"/>
            <a:chOff x="4876800" y="5638800"/>
            <a:chExt cx="4013558" cy="734199"/>
          </a:xfrm>
        </p:grpSpPr>
        <p:pic>
          <p:nvPicPr>
            <p:cNvPr id="1033" name="Picture 9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2804"/>
            <a:stretch>
              <a:fillRect/>
            </a:stretch>
          </p:blipFill>
          <p:spPr bwMode="auto">
            <a:xfrm>
              <a:off x="4876800" y="5713006"/>
              <a:ext cx="1981200" cy="4788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64" name="Group 63"/>
            <p:cNvGrpSpPr/>
            <p:nvPr/>
          </p:nvGrpSpPr>
          <p:grpSpPr>
            <a:xfrm>
              <a:off x="7010400" y="5761910"/>
              <a:ext cx="1066800" cy="381000"/>
              <a:chOff x="7010400" y="5638800"/>
              <a:chExt cx="1066800" cy="381000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7315200" y="5638800"/>
                <a:ext cx="457200" cy="381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smtClean="0">
                    <a:solidFill>
                      <a:schemeClr val="tx1"/>
                    </a:solidFill>
                  </a:rPr>
                  <a:t>555</a:t>
                </a:r>
                <a:endParaRPr lang="en-US" sz="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9" name="Straight Connector 58"/>
              <p:cNvCxnSpPr/>
              <p:nvPr/>
            </p:nvCxnSpPr>
            <p:spPr>
              <a:xfrm rot="10800000">
                <a:off x="7010400" y="5828506"/>
                <a:ext cx="304800" cy="1588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rot="10800000" flipH="1">
                <a:off x="7772400" y="5828506"/>
                <a:ext cx="304800" cy="1588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/>
            <p:cNvGrpSpPr/>
            <p:nvPr/>
          </p:nvGrpSpPr>
          <p:grpSpPr>
            <a:xfrm>
              <a:off x="8229600" y="5638800"/>
              <a:ext cx="660758" cy="627221"/>
              <a:chOff x="8229600" y="5638800"/>
              <a:chExt cx="660758" cy="627221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8229600" y="5638800"/>
                <a:ext cx="66075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Calibri" pitchFamily="34" charset="0"/>
                    <a:ea typeface="Dotum" pitchFamily="34" charset="-127"/>
                    <a:cs typeface="Courier New" pitchFamily="49" charset="0"/>
                  </a:rPr>
                  <a:t>4, 5, 6, …</a:t>
                </a:r>
                <a:endParaRPr lang="en-US" sz="1000" dirty="0">
                  <a:latin typeface="Calibri" pitchFamily="34" charset="0"/>
                  <a:ea typeface="Dotum" pitchFamily="34" charset="-127"/>
                  <a:cs typeface="Courier New" pitchFamily="49" charset="0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8229600" y="6019800"/>
                <a:ext cx="4972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Calibri" pitchFamily="34" charset="0"/>
                    <a:ea typeface="Dotum" pitchFamily="34" charset="-127"/>
                    <a:cs typeface="Courier New" pitchFamily="49" charset="0"/>
                  </a:rPr>
                  <a:t>10 ms</a:t>
                </a:r>
                <a:endParaRPr lang="en-US" sz="1000" dirty="0">
                  <a:latin typeface="Calibri" pitchFamily="34" charset="0"/>
                  <a:ea typeface="Dotum" pitchFamily="34" charset="-127"/>
                  <a:cs typeface="Courier New" pitchFamily="49" charset="0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5797550" y="5829300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10 ms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cxnSp>
          <p:nvCxnSpPr>
            <p:cNvPr id="70" name="Straight Arrow Connector 69"/>
            <p:cNvCxnSpPr/>
            <p:nvPr/>
          </p:nvCxnSpPr>
          <p:spPr>
            <a:xfrm flipV="1">
              <a:off x="6294802" y="5948005"/>
              <a:ext cx="118698" cy="881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rot="10800000" flipV="1">
              <a:off x="5715000" y="5952409"/>
              <a:ext cx="152400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flipV="1">
              <a:off x="6282102" y="5951180"/>
              <a:ext cx="118698" cy="24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>
              <a:off x="7010400" y="6096000"/>
              <a:ext cx="1109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Counter/Timer</a:t>
              </a:r>
              <a:endParaRPr lang="en-US" sz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Speed</a:t>
            </a:r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334000"/>
          </a:xfrm>
        </p:spPr>
        <p:txBody>
          <a:bodyPr>
            <a:normAutofit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The maximum rate that the hardware can make ADC conversions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In samples per second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E.g. 250 S/s, 350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kS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/S, 10 MS/s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Hardware or software controlled?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Low-end hardware must be clocked by software—very unreliable timing on modern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Oses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no better than 100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ms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Lab-quality software will use hardware timing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about bandwidth?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 system may be able to sample above its bandwidth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Imagine putting a 10 Hz low-pass filter ahead of your 10 MS/s ADC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Bandwidth is set by the analog characteristics of the electronics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Bandwidth may be affected by your setup, esp. cabling.</a:t>
            </a:r>
          </a:p>
          <a:p>
            <a:pPr lvl="1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Usually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not a concern until you get to 10s – 100s of MHz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1866900"/>
            <a:ext cx="525780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1866900"/>
            <a:ext cx="525780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Undersampling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22" name="Content Placeholder 21"/>
          <p:cNvSpPr>
            <a:spLocks noGrp="1"/>
          </p:cNvSpPr>
          <p:nvPr>
            <p:ph sz="half" idx="2"/>
          </p:nvPr>
        </p:nvSpPr>
        <p:spPr>
          <a:xfrm>
            <a:off x="6019800" y="1828800"/>
            <a:ext cx="2895600" cy="3840163"/>
          </a:xfrm>
        </p:spPr>
        <p:txBody>
          <a:bodyPr/>
          <a:lstStyle/>
          <a:p>
            <a:r>
              <a:rPr lang="en-US" b="0" dirty="0" err="1" smtClean="0"/>
              <a:t>Undersampled</a:t>
            </a:r>
            <a:r>
              <a:rPr lang="en-US" b="0" dirty="0" smtClean="0"/>
              <a:t> data causes </a:t>
            </a:r>
            <a:r>
              <a:rPr lang="en-US" b="0" i="1" dirty="0" smtClean="0"/>
              <a:t>aliasing</a:t>
            </a:r>
            <a:endParaRPr lang="en-US" b="0" dirty="0" smtClean="0"/>
          </a:p>
          <a:p>
            <a:r>
              <a:rPr lang="en-US" b="0" dirty="0" smtClean="0"/>
              <a:t>The alias looks like a lower frequency signal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0" y="5257800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Analog signal: 35 Hz Sine</a:t>
            </a:r>
            <a:endParaRPr lang="en-US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rot="16200000" flipV="1">
            <a:off x="2324100" y="4533900"/>
            <a:ext cx="914400" cy="53340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ight Brace 11"/>
          <p:cNvSpPr/>
          <p:nvPr/>
        </p:nvSpPr>
        <p:spPr>
          <a:xfrm rot="5400000">
            <a:off x="1447800" y="3352800"/>
            <a:ext cx="228600" cy="228600"/>
          </a:xfrm>
          <a:prstGeom prst="rightBrace">
            <a:avLst/>
          </a:prstGeom>
          <a:ln w="22225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7200" y="5638800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Sampling Period: 50 ms (20 Hz)</a:t>
            </a:r>
            <a:endParaRPr lang="en-US" dirty="0">
              <a:solidFill>
                <a:srgbClr val="0066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traight Arrow Connector 13"/>
          <p:cNvCxnSpPr>
            <a:stCxn id="13" idx="0"/>
            <a:endCxn id="12" idx="1"/>
          </p:cNvCxnSpPr>
          <p:nvPr/>
        </p:nvCxnSpPr>
        <p:spPr>
          <a:xfrm rot="16200000" flipV="1">
            <a:off x="844648" y="4298852"/>
            <a:ext cx="2057400" cy="622496"/>
          </a:xfrm>
          <a:prstGeom prst="straightConnector1">
            <a:avLst/>
          </a:prstGeom>
          <a:ln w="1905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52600" y="121920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Digitized Samples</a:t>
            </a:r>
            <a:endParaRPr lang="en-US" dirty="0">
              <a:solidFill>
                <a:srgbClr val="0066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rot="5400000">
            <a:off x="1943100" y="1638300"/>
            <a:ext cx="381000" cy="304800"/>
          </a:xfrm>
          <a:prstGeom prst="straightConnector1">
            <a:avLst/>
          </a:prstGeom>
          <a:ln w="1905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6200000" flipH="1">
            <a:off x="2362200" y="1676400"/>
            <a:ext cx="457200" cy="304800"/>
          </a:xfrm>
          <a:prstGeom prst="straightConnector1">
            <a:avLst/>
          </a:prstGeom>
          <a:ln w="1905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ight Brace 22"/>
          <p:cNvSpPr/>
          <p:nvPr/>
        </p:nvSpPr>
        <p:spPr>
          <a:xfrm rot="5400000">
            <a:off x="4267200" y="3124200"/>
            <a:ext cx="228600" cy="838200"/>
          </a:xfrm>
          <a:prstGeom prst="rightBrac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57600" y="6019800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Alias Period: 200 ms (5 Hz) 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5" name="Straight Arrow Connector 24"/>
          <p:cNvCxnSpPr>
            <a:endCxn id="23" idx="1"/>
          </p:cNvCxnSpPr>
          <p:nvPr/>
        </p:nvCxnSpPr>
        <p:spPr>
          <a:xfrm rot="16200000" flipV="1">
            <a:off x="3409950" y="4629150"/>
            <a:ext cx="2057400" cy="1143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Object 26"/>
          <p:cNvGraphicFramePr>
            <a:graphicFrameLocks noChangeAspect="1"/>
          </p:cNvGraphicFramePr>
          <p:nvPr/>
        </p:nvGraphicFramePr>
        <p:xfrm>
          <a:off x="6324600" y="3886200"/>
          <a:ext cx="2362200" cy="428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54" name="Formula" r:id="rId5" imgW="945000" imgH="171720" progId="Equation.Ribbit">
                  <p:embed/>
                </p:oleObj>
              </mc:Choice>
              <mc:Fallback>
                <p:oleObj name="Formula" r:id="rId5" imgW="945000" imgH="171720" progId="Equation.Ribbi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3886200"/>
                        <a:ext cx="2362200" cy="4287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/>
        </p:nvGraphicFramePr>
        <p:xfrm>
          <a:off x="6172200" y="4648200"/>
          <a:ext cx="2764413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55" name="Formula" r:id="rId7" imgW="1904040" imgH="1049040" progId="Equation.Ribbit">
                  <p:embed/>
                </p:oleObj>
              </mc:Choice>
              <mc:Fallback>
                <p:oleObj name="Formula" r:id="rId7" imgW="1904040" imgH="1049040" progId="Equation.Ribbi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4648200"/>
                        <a:ext cx="2764413" cy="152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Nyquist</a:t>
            </a:r>
            <a:r>
              <a:rPr lang="en-US" dirty="0" smtClean="0"/>
              <a:t>-Shannon Sampling Theory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8"/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52</a:t>
            </a:fld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8627135"/>
              </p:ext>
            </p:extLst>
          </p:nvPr>
        </p:nvGraphicFramePr>
        <p:xfrm>
          <a:off x="2587625" y="1539875"/>
          <a:ext cx="35306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78" name="Formula" r:id="rId3" imgW="688680" imgH="164160" progId="Equation.Ribbit">
                  <p:embed/>
                </p:oleObj>
              </mc:Choice>
              <mc:Fallback>
                <p:oleObj name="Formula" r:id="rId3" imgW="688680" imgH="164160" progId="Equation.Ribbi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7625" y="1539875"/>
                        <a:ext cx="3530600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38200" y="2895600"/>
            <a:ext cx="723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“The sampling frequency must be greater than or equal to twice the bandwidth of the signal sampled to determine the frequency content of the sample.”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200" y="4038600"/>
            <a:ext cx="723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If bandwidth starts at 0 Hz (usual), BW is simply the maximum frequency component in our sample.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4953000"/>
            <a:ext cx="723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If you need to determine the non-sinusoidal shape of a signal repeating at X Hz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3505200" y="5722938"/>
          <a:ext cx="1649413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79" name="Formula" r:id="rId5" imgW="613440" imgH="164160" progId="Equation.Ribbit">
                  <p:embed/>
                </p:oleObj>
              </mc:Choice>
              <mc:Fallback>
                <p:oleObj name="Formula" r:id="rId5" imgW="613440" imgH="164160" progId="Equation.Ribbi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5722938"/>
                        <a:ext cx="1649413" cy="441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If you know you have frequency components which are not interesting, use an anti-alias filter. </a:t>
            </a:r>
          </a:p>
          <a:p>
            <a:r>
              <a:rPr lang="en-US" b="0" dirty="0" smtClean="0"/>
              <a:t>Prevents aliasing by preventing the signal!</a:t>
            </a:r>
            <a:endParaRPr lang="en-US" b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Anti-alias Filters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107525" name="Picture 5" descr="http://www.learningelectronics.net/images/quiz/04039x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3124200"/>
            <a:ext cx="5938033" cy="2590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Trade off: Resolution or Speed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For the same priced-system, there is a tradeoff between resolution and sample speed.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21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Input: Multiplexing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24" name="Content Placeholder 23" descr="ADCSyste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999" y="914400"/>
            <a:ext cx="7213600" cy="5410200"/>
          </a:xfrm>
        </p:spPr>
      </p:pic>
      <p:sp>
        <p:nvSpPr>
          <p:cNvPr id="7" name="TextBox 6"/>
          <p:cNvSpPr txBox="1"/>
          <p:nvPr/>
        </p:nvSpPr>
        <p:spPr>
          <a:xfrm>
            <a:off x="304800" y="5181600"/>
            <a:ext cx="449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08100" indent="-1308100"/>
            <a:r>
              <a:rPr lang="en-US" dirty="0" smtClean="0">
                <a:latin typeface="Arial" pitchFamily="34" charset="0"/>
                <a:cs typeface="Arial" pitchFamily="34" charset="0"/>
              </a:rPr>
              <a:t>Sample Clock: Acquire one data point from every channel</a:t>
            </a:r>
          </a:p>
          <a:p>
            <a:pPr marL="1547813" indent="-1547813"/>
            <a:r>
              <a:rPr lang="en-US" dirty="0" smtClean="0">
                <a:latin typeface="Arial" pitchFamily="34" charset="0"/>
                <a:cs typeface="Arial" pitchFamily="34" charset="0"/>
              </a:rPr>
              <a:t>Convert Clock: Acquire one data point from any channel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0" y="5225534"/>
            <a:ext cx="14754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Convert Clock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00800" y="5205968"/>
            <a:ext cx="166744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Sample Clock/N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257800" y="5943600"/>
            <a:ext cx="142859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Sample Clock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Input: Time Skew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9" name="Content Placeholder 8" descr="timeskew.png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88509" y="1096964"/>
            <a:ext cx="6766982" cy="5075236"/>
          </a:xfrm>
        </p:spPr>
      </p:pic>
      <p:grpSp>
        <p:nvGrpSpPr>
          <p:cNvPr id="55" name="Group 54"/>
          <p:cNvGrpSpPr/>
          <p:nvPr/>
        </p:nvGrpSpPr>
        <p:grpSpPr>
          <a:xfrm>
            <a:off x="2033155" y="1294606"/>
            <a:ext cx="4824845" cy="4879183"/>
            <a:chOff x="2033155" y="1294606"/>
            <a:chExt cx="4824845" cy="4879183"/>
          </a:xfrm>
        </p:grpSpPr>
        <p:grpSp>
          <p:nvGrpSpPr>
            <p:cNvPr id="17" name="Group 16"/>
            <p:cNvGrpSpPr/>
            <p:nvPr/>
          </p:nvGrpSpPr>
          <p:grpSpPr>
            <a:xfrm>
              <a:off x="2033155" y="1294606"/>
              <a:ext cx="101239" cy="4878389"/>
              <a:chOff x="2033155" y="1294606"/>
              <a:chExt cx="101239" cy="4878389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255814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/>
            <p:cNvGrpSpPr/>
            <p:nvPr/>
          </p:nvGrpSpPr>
          <p:grpSpPr>
            <a:xfrm>
              <a:off x="308392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>
              <a:off x="360970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>
              <a:off x="414310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/>
            <p:cNvGrpSpPr/>
            <p:nvPr/>
          </p:nvGrpSpPr>
          <p:grpSpPr>
            <a:xfrm>
              <a:off x="466126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/>
            <p:cNvGrpSpPr/>
            <p:nvPr/>
          </p:nvGrpSpPr>
          <p:grpSpPr>
            <a:xfrm>
              <a:off x="518704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571282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/>
            <p:cNvGrpSpPr/>
            <p:nvPr/>
          </p:nvGrpSpPr>
          <p:grpSpPr>
            <a:xfrm>
              <a:off x="622336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/>
            <p:cNvGrpSpPr/>
            <p:nvPr/>
          </p:nvGrpSpPr>
          <p:grpSpPr>
            <a:xfrm>
              <a:off x="675676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/>
          <p:cNvGrpSpPr/>
          <p:nvPr/>
        </p:nvGrpSpPr>
        <p:grpSpPr>
          <a:xfrm>
            <a:off x="3276600" y="2895600"/>
            <a:ext cx="1351652" cy="722531"/>
            <a:chOff x="3276600" y="2895600"/>
            <a:chExt cx="1351652" cy="722531"/>
          </a:xfrm>
        </p:grpSpPr>
        <p:cxnSp>
          <p:nvCxnSpPr>
            <p:cNvPr id="57" name="Straight Arrow Connector 56"/>
            <p:cNvCxnSpPr/>
            <p:nvPr/>
          </p:nvCxnSpPr>
          <p:spPr>
            <a:xfrm>
              <a:off x="3619496" y="2895600"/>
              <a:ext cx="523879" cy="4763"/>
            </a:xfrm>
            <a:prstGeom prst="straightConnector1">
              <a:avLst/>
            </a:prstGeom>
            <a:ln w="25400"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3276600" y="2971800"/>
              <a:ext cx="1351652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Scan Clock</a:t>
              </a:r>
            </a:p>
            <a:p>
              <a:pPr algn="ctr"/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10 Hz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953000" y="2667000"/>
            <a:ext cx="1608133" cy="722531"/>
            <a:chOff x="4953000" y="2667000"/>
            <a:chExt cx="1608133" cy="722531"/>
          </a:xfrm>
        </p:grpSpPr>
        <p:cxnSp>
          <p:nvCxnSpPr>
            <p:cNvPr id="61" name="Straight Arrow Connector 60"/>
            <p:cNvCxnSpPr/>
            <p:nvPr/>
          </p:nvCxnSpPr>
          <p:spPr>
            <a:xfrm>
              <a:off x="5486400" y="2667000"/>
              <a:ext cx="228600" cy="1588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4953000" y="2743200"/>
              <a:ext cx="1608133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5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Sample Clock</a:t>
              </a:r>
            </a:p>
            <a:p>
              <a:pPr algn="ctr"/>
              <a:r>
                <a:rPr lang="en-US" dirty="0" smtClean="0">
                  <a:solidFill>
                    <a:schemeClr val="accent5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100 Hz</a:t>
              </a:r>
              <a:endParaRPr lang="en-US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H="1">
              <a:off x="5767385" y="2667000"/>
              <a:ext cx="228600" cy="1588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Time Skew</a:t>
            </a:r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3340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Live with it</a:t>
            </a:r>
          </a:p>
          <a:p>
            <a:pPr marL="685800" lvl="1" indent="-457200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Does it really matter for your data?</a:t>
            </a:r>
          </a:p>
          <a:p>
            <a:pPr marL="685800" lvl="1" indent="-457200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Make sure you understand the effect it will have on your data</a:t>
            </a:r>
          </a:p>
          <a:p>
            <a:pPr marL="685800" lvl="1" indent="-457200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By far the most common solution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Sample-and-hold circuitry</a:t>
            </a:r>
          </a:p>
          <a:p>
            <a:pPr marL="685800" lvl="1" indent="-457200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 analog circuit which captures all channels’ voltages simultaneously</a:t>
            </a:r>
          </a:p>
          <a:p>
            <a:pPr marL="685800" lvl="1" indent="-457200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Allows ADC and MUX to cycle through sampled voltages at scan clock rate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Multiple ADCs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Input: Full Disclosure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24" name="Content Placeholder 23" descr="ADCSyste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999" y="1214967"/>
            <a:ext cx="7213600" cy="4809066"/>
          </a:xfrm>
        </p:spPr>
      </p:pic>
      <p:sp>
        <p:nvSpPr>
          <p:cNvPr id="7" name="TextBox 6"/>
          <p:cNvSpPr txBox="1"/>
          <p:nvPr/>
        </p:nvSpPr>
        <p:spPr>
          <a:xfrm>
            <a:off x="304800" y="5181600"/>
            <a:ext cx="449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Gain circuitry actually comes after the MUXs in most designs.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This explains the tradeoff between DI/SE and channel count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Examples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074" name="AutoShape 2" descr="Image result for ni compact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6" name="AutoShape 4" descr="Image result for ni compact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8" name="AutoShape 6" descr="Image result for ni compact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0" name="AutoShape 8" descr="Image result for ni compact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2" name="AutoShape 10" descr="Image result for ni compact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4" name="Picture 12" descr="http://upload.wikimedia.org/wikipedia/en/0/0b/NI_CompactDAQ_Chassis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3400" y="1143000"/>
            <a:ext cx="2633399" cy="1447800"/>
          </a:xfrm>
          <a:prstGeom prst="rect">
            <a:avLst/>
          </a:prstGeom>
          <a:noFill/>
        </p:spPr>
      </p:pic>
      <p:pic>
        <p:nvPicPr>
          <p:cNvPr id="3086" name="Picture 14" descr="PCI-251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81800" y="1143000"/>
            <a:ext cx="1752599" cy="1752600"/>
          </a:xfrm>
          <a:prstGeom prst="rect">
            <a:avLst/>
          </a:prstGeom>
          <a:noFill/>
        </p:spPr>
      </p:pic>
      <p:sp>
        <p:nvSpPr>
          <p:cNvPr id="3090" name="AutoShape 18" descr="Image result for ni usb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91" name="Picture 1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86200" y="1447800"/>
            <a:ext cx="1905000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93" name="Picture 21" descr="http://sine.ni.com/images/products/us/1px204a1_l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57400" y="4572000"/>
            <a:ext cx="2343609" cy="1704976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533400" y="2667000"/>
            <a:ext cx="29718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NI </a:t>
            </a:r>
            <a:r>
              <a:rPr lang="en-US" sz="1400" b="1" dirty="0" err="1" smtClean="0">
                <a:latin typeface="Arial" pitchFamily="34" charset="0"/>
                <a:cs typeface="Arial" pitchFamily="34" charset="0"/>
              </a:rPr>
              <a:t>CompactDAQ</a:t>
            </a:r>
            <a:r>
              <a:rPr lang="en-US" sz="1400" b="1" dirty="0" smtClean="0">
                <a:latin typeface="Arial" pitchFamily="34" charset="0"/>
                <a:cs typeface="Arial" pitchFamily="34" charset="0"/>
              </a:rPr>
              <a:t> Platform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USB connectivity or embedded controller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Modules support AI, AO, DIO Counter/timers, some signal conditioning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$800+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86200" y="2819400"/>
            <a:ext cx="2286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NI USB-6008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USB connectivity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12-bit AI 8 SE/4 DI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10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kS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/s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2 AO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$189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29400" y="2743200"/>
            <a:ext cx="2286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Meas. Computing PCI-2513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PCI card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16-bit AI 16 SE/8 DI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1 MS/s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DIO, counter/timers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$909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24400" y="4724400"/>
            <a:ext cx="2971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NI </a:t>
            </a:r>
            <a:r>
              <a:rPr lang="en-US" sz="1400" b="1" dirty="0" err="1" smtClean="0">
                <a:latin typeface="Arial" pitchFamily="34" charset="0"/>
                <a:cs typeface="Arial" pitchFamily="34" charset="0"/>
              </a:rPr>
              <a:t>PXIe</a:t>
            </a:r>
            <a:r>
              <a:rPr lang="en-US" sz="1400" b="1" dirty="0" smtClean="0">
                <a:latin typeface="Arial" pitchFamily="34" charset="0"/>
                <a:cs typeface="Arial" pitchFamily="34" charset="0"/>
              </a:rPr>
              <a:t> Platform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Embedded controller or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PCIe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bridge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Modules support everything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$2000+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DAQ: Generation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038600" cy="23622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Convert digital data into analog waveforms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Single-shot or timed generation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733800" y="1219200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Analog Output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00200" y="411480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Digital Output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3429397" y="5181203"/>
            <a:ext cx="2286000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04800" y="4038600"/>
            <a:ext cx="8229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638800" y="4114800"/>
            <a:ext cx="1886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Counter/Timers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Content Placeholder 26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191000" cy="23622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Use a digital-to-analog converter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Examples: sound, system excitation, motor control</a:t>
            </a:r>
          </a:p>
        </p:txBody>
      </p:sp>
      <p:sp>
        <p:nvSpPr>
          <p:cNvPr id="42" name="Content Placeholder 26"/>
          <p:cNvSpPr>
            <a:spLocks noGrp="1"/>
          </p:cNvSpPr>
          <p:nvPr>
            <p:ph sz="half" idx="1"/>
          </p:nvPr>
        </p:nvSpPr>
        <p:spPr>
          <a:xfrm>
            <a:off x="228600" y="4495800"/>
            <a:ext cx="4343400" cy="16764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Single-shot or timed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Single bit or bus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Generating a slow trigger, controlling an LED, controlling a bus</a:t>
            </a:r>
          </a:p>
        </p:txBody>
      </p:sp>
      <p:sp>
        <p:nvSpPr>
          <p:cNvPr id="46" name="Content Placeholder 26"/>
          <p:cNvSpPr>
            <a:spLocks noGrp="1"/>
          </p:cNvSpPr>
          <p:nvPr>
            <p:ph sz="half" idx="1"/>
          </p:nvPr>
        </p:nvSpPr>
        <p:spPr>
          <a:xfrm>
            <a:off x="4572000" y="4419600"/>
            <a:ext cx="4343400" cy="16764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Control timing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Examples: Pulse train generation, delay generation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457200" y="5791200"/>
            <a:ext cx="3838830" cy="762000"/>
            <a:chOff x="1190370" y="5715000"/>
            <a:chExt cx="3838830" cy="762000"/>
          </a:xfrm>
        </p:grpSpPr>
        <p:sp>
          <p:nvSpPr>
            <p:cNvPr id="47" name="TextBox 46"/>
            <p:cNvSpPr txBox="1"/>
            <p:nvPr/>
          </p:nvSpPr>
          <p:spPr>
            <a:xfrm>
              <a:off x="1190370" y="5867400"/>
              <a:ext cx="4860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 or 0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cxnSp>
          <p:nvCxnSpPr>
            <p:cNvPr id="48" name="Elbow Connector 47"/>
            <p:cNvCxnSpPr/>
            <p:nvPr/>
          </p:nvCxnSpPr>
          <p:spPr>
            <a:xfrm>
              <a:off x="3810000" y="5715000"/>
              <a:ext cx="1219200" cy="4572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ight Arrow 48"/>
            <p:cNvSpPr/>
            <p:nvPr/>
          </p:nvSpPr>
          <p:spPr>
            <a:xfrm>
              <a:off x="1828800" y="5876925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ight Arrow 50"/>
            <p:cNvSpPr/>
            <p:nvPr/>
          </p:nvSpPr>
          <p:spPr>
            <a:xfrm>
              <a:off x="3352800" y="5876925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93"/>
            <p:cNvGrpSpPr/>
            <p:nvPr/>
          </p:nvGrpSpPr>
          <p:grpSpPr>
            <a:xfrm>
              <a:off x="2286000" y="5753100"/>
              <a:ext cx="952500" cy="723900"/>
              <a:chOff x="2286000" y="5753100"/>
              <a:chExt cx="952500" cy="723900"/>
            </a:xfrm>
          </p:grpSpPr>
          <p:grpSp>
            <p:nvGrpSpPr>
              <p:cNvPr id="53" name="Group 35"/>
              <p:cNvGrpSpPr/>
              <p:nvPr/>
            </p:nvGrpSpPr>
            <p:grpSpPr>
              <a:xfrm>
                <a:off x="2286000" y="5753100"/>
                <a:ext cx="952500" cy="476250"/>
                <a:chOff x="1676400" y="4648200"/>
                <a:chExt cx="2095500" cy="1047751"/>
              </a:xfrm>
            </p:grpSpPr>
            <p:pic>
              <p:nvPicPr>
                <p:cNvPr id="55" name="Picture 8" descr="http://upload.wikimedia.org/wikipedia/commons/thumb/7/75/Digital_buffer.svg/220px-Digital_buffer.svg.png"/>
                <p:cNvPicPr>
                  <a:picLocks noChangeAspect="1" noChangeArrowheads="1"/>
                </p:cNvPicPr>
                <p:nvPr/>
              </p:nvPicPr>
              <p:blipFill>
                <a:blip r:embed="rId2"/>
                <a:srcRect/>
                <a:stretch>
                  <a:fillRect/>
                </a:stretch>
              </p:blipFill>
              <p:spPr bwMode="auto">
                <a:xfrm>
                  <a:off x="1676400" y="4648200"/>
                  <a:ext cx="2095500" cy="1047751"/>
                </a:xfrm>
                <a:prstGeom prst="rect">
                  <a:avLst/>
                </a:prstGeom>
                <a:noFill/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2514600" y="5029201"/>
                  <a:ext cx="152401" cy="228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2482332" y="6200001"/>
                <a:ext cx="5656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Buffer</a:t>
                </a:r>
                <a:endParaRPr lang="en-US" sz="1200" dirty="0"/>
              </a:p>
            </p:txBody>
          </p:sp>
        </p:grpSp>
      </p:grpSp>
      <p:grpSp>
        <p:nvGrpSpPr>
          <p:cNvPr id="57" name="Group 56"/>
          <p:cNvGrpSpPr/>
          <p:nvPr/>
        </p:nvGrpSpPr>
        <p:grpSpPr>
          <a:xfrm>
            <a:off x="4800600" y="5638800"/>
            <a:ext cx="4013558" cy="734199"/>
            <a:chOff x="4876800" y="5638800"/>
            <a:chExt cx="4013558" cy="734199"/>
          </a:xfrm>
        </p:grpSpPr>
        <p:pic>
          <p:nvPicPr>
            <p:cNvPr id="58" name="Picture 9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2804"/>
            <a:stretch>
              <a:fillRect/>
            </a:stretch>
          </p:blipFill>
          <p:spPr bwMode="auto">
            <a:xfrm>
              <a:off x="4876800" y="5713006"/>
              <a:ext cx="1981200" cy="4788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60" name="Group 63"/>
            <p:cNvGrpSpPr/>
            <p:nvPr/>
          </p:nvGrpSpPr>
          <p:grpSpPr>
            <a:xfrm>
              <a:off x="7010400" y="5761910"/>
              <a:ext cx="1066800" cy="381000"/>
              <a:chOff x="7010400" y="5638800"/>
              <a:chExt cx="1066800" cy="381000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7315200" y="5638800"/>
                <a:ext cx="457200" cy="381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smtClean="0">
                    <a:solidFill>
                      <a:schemeClr val="tx1"/>
                    </a:solidFill>
                  </a:rPr>
                  <a:t>555</a:t>
                </a:r>
                <a:endParaRPr lang="en-US" sz="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5" name="Straight Connector 74"/>
              <p:cNvCxnSpPr/>
              <p:nvPr/>
            </p:nvCxnSpPr>
            <p:spPr>
              <a:xfrm rot="10800000">
                <a:off x="7010400" y="5828506"/>
                <a:ext cx="304800" cy="1588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rot="10800000" flipH="1">
                <a:off x="7772400" y="5828506"/>
                <a:ext cx="304800" cy="1588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95"/>
            <p:cNvGrpSpPr/>
            <p:nvPr/>
          </p:nvGrpSpPr>
          <p:grpSpPr>
            <a:xfrm>
              <a:off x="8229600" y="5638800"/>
              <a:ext cx="660758" cy="627221"/>
              <a:chOff x="8229600" y="5638800"/>
              <a:chExt cx="660758" cy="627221"/>
            </a:xfrm>
          </p:grpSpPr>
          <p:sp>
            <p:nvSpPr>
              <p:cNvPr id="72" name="TextBox 71"/>
              <p:cNvSpPr txBox="1"/>
              <p:nvPr/>
            </p:nvSpPr>
            <p:spPr>
              <a:xfrm>
                <a:off x="8229600" y="5638800"/>
                <a:ext cx="66075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Calibri" pitchFamily="34" charset="0"/>
                    <a:ea typeface="Dotum" pitchFamily="34" charset="-127"/>
                    <a:cs typeface="Courier New" pitchFamily="49" charset="0"/>
                  </a:rPr>
                  <a:t>4, 5, 6, …</a:t>
                </a:r>
                <a:endParaRPr lang="en-US" sz="1000" dirty="0">
                  <a:latin typeface="Calibri" pitchFamily="34" charset="0"/>
                  <a:ea typeface="Dotum" pitchFamily="34" charset="-127"/>
                  <a:cs typeface="Courier New" pitchFamily="49" charset="0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8229600" y="6019800"/>
                <a:ext cx="4972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Calibri" pitchFamily="34" charset="0"/>
                    <a:ea typeface="Dotum" pitchFamily="34" charset="-127"/>
                    <a:cs typeface="Courier New" pitchFamily="49" charset="0"/>
                  </a:rPr>
                  <a:t>10 ms</a:t>
                </a:r>
                <a:endParaRPr lang="en-US" sz="1000" dirty="0">
                  <a:latin typeface="Calibri" pitchFamily="34" charset="0"/>
                  <a:ea typeface="Dotum" pitchFamily="34" charset="-127"/>
                  <a:cs typeface="Courier New" pitchFamily="49" charset="0"/>
                </a:endParaRP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5797550" y="5829300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10 ms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 flipV="1">
              <a:off x="6294802" y="5948005"/>
              <a:ext cx="118698" cy="881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rot="10800000" flipV="1">
              <a:off x="5715000" y="5952409"/>
              <a:ext cx="152400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V="1">
              <a:off x="6282102" y="5951180"/>
              <a:ext cx="118698" cy="24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7010400" y="6096000"/>
              <a:ext cx="1109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Counter/Timer</a:t>
              </a:r>
              <a:endParaRPr lang="en-US" sz="1200" dirty="0"/>
            </a:p>
          </p:txBody>
        </p:sp>
      </p:grpSp>
      <p:grpSp>
        <p:nvGrpSpPr>
          <p:cNvPr id="77" name="Group 76"/>
          <p:cNvGrpSpPr/>
          <p:nvPr/>
        </p:nvGrpSpPr>
        <p:grpSpPr>
          <a:xfrm flipH="1">
            <a:off x="762000" y="2514600"/>
            <a:ext cx="7391400" cy="1374458"/>
            <a:chOff x="1143000" y="2533710"/>
            <a:chExt cx="7391400" cy="1374458"/>
          </a:xfrm>
        </p:grpSpPr>
        <p:pic>
          <p:nvPicPr>
            <p:cNvPr id="78" name="Picture 4" descr="C:\Users\Jason\AppData\Local\Microsoft\Windows\INetCache\IE\VIKXF24J\sinewave2[1]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43000" y="2790885"/>
              <a:ext cx="1828800" cy="860108"/>
            </a:xfrm>
            <a:prstGeom prst="rect">
              <a:avLst/>
            </a:prstGeom>
            <a:noFill/>
          </p:spPr>
        </p:pic>
        <p:pic>
          <p:nvPicPr>
            <p:cNvPr id="79" name="Picture 6" descr="http://www.ibiblio.org/kuphaldt/electricCircuits/Digital/04249.png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505200" y="2533710"/>
              <a:ext cx="1981200" cy="1374458"/>
            </a:xfrm>
            <a:prstGeom prst="rect">
              <a:avLst/>
            </a:prstGeom>
            <a:noFill/>
          </p:spPr>
        </p:pic>
        <p:sp>
          <p:nvSpPr>
            <p:cNvPr id="81" name="TextBox 80"/>
            <p:cNvSpPr txBox="1"/>
            <p:nvPr/>
          </p:nvSpPr>
          <p:spPr>
            <a:xfrm flipH="1">
              <a:off x="5925994" y="3020884"/>
              <a:ext cx="2608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101110110100 101110100101 011001100101</a:t>
              </a:r>
            </a:p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110011000101 011100101010 110110001000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sp>
          <p:nvSpPr>
            <p:cNvPr id="82" name="Right Arrow 81"/>
            <p:cNvSpPr/>
            <p:nvPr/>
          </p:nvSpPr>
          <p:spPr>
            <a:xfrm flipH="1">
              <a:off x="3124200" y="3106639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ight Arrow 82"/>
            <p:cNvSpPr/>
            <p:nvPr/>
          </p:nvSpPr>
          <p:spPr>
            <a:xfrm flipH="1">
              <a:off x="5562600" y="3106639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choose DAQ hardware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52578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type of signals do you need to acquire/generate?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many channels of each type?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After external conditioning, what will the polarity and range of your signal be?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DI/SE?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resolution do you need across that range?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At what rate do you need to acquire/generate the data?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Note that bandwidth ≠ sampling frequency, but related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How precise are you timing requirements? Can you use software timing?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How much time-skew is acceptable?</a:t>
            </a:r>
          </a:p>
          <a:p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What bandwidth do you need?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51816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Memory depth if signals cannot be transferred to system memory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Connectors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Form factor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Computer interface (e.g.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PCIe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, PXI, USB, etc.)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Software interface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Front panel controls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Cost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0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4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Analog Input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24" name="Content Placeholder 23" descr="ADCSyste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999" y="1556466"/>
            <a:ext cx="7213601" cy="4126067"/>
          </a:xfrm>
        </p:spPr>
      </p:pic>
      <p:grpSp>
        <p:nvGrpSpPr>
          <p:cNvPr id="29" name="Group 28"/>
          <p:cNvGrpSpPr/>
          <p:nvPr/>
        </p:nvGrpSpPr>
        <p:grpSpPr>
          <a:xfrm>
            <a:off x="762000" y="3124206"/>
            <a:ext cx="2309287" cy="2426726"/>
            <a:chOff x="762000" y="3124206"/>
            <a:chExt cx="2309287" cy="2426726"/>
          </a:xfrm>
        </p:grpSpPr>
        <p:sp>
          <p:nvSpPr>
            <p:cNvPr id="25" name="TextBox 24"/>
            <p:cNvSpPr txBox="1"/>
            <p:nvPr/>
          </p:nvSpPr>
          <p:spPr>
            <a:xfrm>
              <a:off x="762000" y="5181600"/>
              <a:ext cx="23092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Differential Input (DI)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7" name="Straight Arrow Connector 26"/>
            <p:cNvCxnSpPr>
              <a:stCxn id="25" idx="0"/>
            </p:cNvCxnSpPr>
            <p:nvPr/>
          </p:nvCxnSpPr>
          <p:spPr>
            <a:xfrm rot="5400000" flipH="1" flipV="1">
              <a:off x="1263124" y="3777726"/>
              <a:ext cx="2057395" cy="7503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804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Output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4" y="1706562"/>
            <a:ext cx="7179952" cy="3856038"/>
          </a:xfrm>
        </p:spPr>
      </p:pic>
    </p:spTree>
    <p:extLst>
      <p:ext uri="{BB962C8B-B14F-4D97-AF65-F5344CB8AC3E}">
        <p14:creationId xmlns:p14="http://schemas.microsoft.com/office/powerpoint/2010/main" val="355547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Output Hardware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 smtClean="0"/>
              <a:t>For the most part, specs are exactly like Analog Input, but “in reverse”</a:t>
            </a:r>
          </a:p>
          <a:p>
            <a:r>
              <a:rPr lang="en-US" b="0" dirty="0" smtClean="0"/>
              <a:t>Range: Voltage </a:t>
            </a:r>
            <a:r>
              <a:rPr lang="en-US" b="0" i="1" dirty="0" smtClean="0"/>
              <a:t>output</a:t>
            </a:r>
            <a:r>
              <a:rPr lang="en-US" b="0" dirty="0" smtClean="0"/>
              <a:t> range</a:t>
            </a:r>
          </a:p>
          <a:p>
            <a:r>
              <a:rPr lang="en-US" b="0" dirty="0" smtClean="0"/>
              <a:t>Polarity: Bipolar or unipolar </a:t>
            </a:r>
            <a:r>
              <a:rPr lang="en-US" b="0" i="1" dirty="0" smtClean="0"/>
              <a:t>output</a:t>
            </a:r>
            <a:endParaRPr lang="en-US" b="0" dirty="0" smtClean="0"/>
          </a:p>
          <a:p>
            <a:r>
              <a:rPr lang="en-US" b="0" dirty="0" smtClean="0"/>
              <a:t>Gain: Typically only the working range is specified. </a:t>
            </a:r>
          </a:p>
          <a:p>
            <a:pPr lvl="1"/>
            <a:r>
              <a:rPr lang="en-US" b="0" dirty="0" smtClean="0"/>
              <a:t>Selectable gains/working ranges far less common for output</a:t>
            </a:r>
          </a:p>
          <a:p>
            <a:r>
              <a:rPr lang="en-US" b="0" dirty="0" smtClean="0"/>
              <a:t>Resolution: Specifies minimum </a:t>
            </a:r>
            <a:r>
              <a:rPr lang="en-US" b="0" i="1" dirty="0" smtClean="0"/>
              <a:t>output</a:t>
            </a:r>
            <a:r>
              <a:rPr lang="en-US" b="0" dirty="0" smtClean="0"/>
              <a:t> step size</a:t>
            </a:r>
          </a:p>
          <a:p>
            <a:r>
              <a:rPr lang="en-US" b="0" dirty="0" smtClean="0"/>
              <a:t>Differential/Single Ended: yes, but</a:t>
            </a:r>
          </a:p>
          <a:p>
            <a:pPr lvl="1"/>
            <a:r>
              <a:rPr lang="en-US" dirty="0" smtClean="0"/>
              <a:t>Almost always single ended</a:t>
            </a:r>
          </a:p>
          <a:p>
            <a:pPr lvl="1"/>
            <a:r>
              <a:rPr lang="en-US" b="0" dirty="0" smtClean="0"/>
              <a:t>Why? Because we’re now the output. We choose the reference.</a:t>
            </a:r>
          </a:p>
          <a:p>
            <a:endParaRPr lang="en-US" b="0" dirty="0" smtClean="0"/>
          </a:p>
          <a:p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57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Output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4" y="1706562"/>
            <a:ext cx="7179952" cy="3856038"/>
          </a:xfrm>
        </p:spPr>
      </p:pic>
    </p:spTree>
    <p:extLst>
      <p:ext uri="{BB962C8B-B14F-4D97-AF65-F5344CB8AC3E}">
        <p14:creationId xmlns:p14="http://schemas.microsoft.com/office/powerpoint/2010/main" val="282004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Output Hardware: Timing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 smtClean="0"/>
              <a:t>For the most part, specs are exactly like Analog Input</a:t>
            </a:r>
          </a:p>
          <a:p>
            <a:r>
              <a:rPr lang="en-US" b="0" dirty="0" smtClean="0"/>
              <a:t>Timing: Hardware or software timed</a:t>
            </a:r>
          </a:p>
          <a:p>
            <a:pPr lvl="1"/>
            <a:r>
              <a:rPr lang="en-US" dirty="0" smtClean="0"/>
              <a:t>Devices more likely to be software timed than their AI counterparts</a:t>
            </a:r>
          </a:p>
          <a:p>
            <a:r>
              <a:rPr lang="en-US" b="0" dirty="0" smtClean="0"/>
              <a:t>Sample rate: Samples-per-second</a:t>
            </a:r>
          </a:p>
          <a:p>
            <a:pPr lvl="1"/>
            <a:r>
              <a:rPr lang="en-US" dirty="0" smtClean="0"/>
              <a:t>Channels not multiplexed</a:t>
            </a:r>
          </a:p>
          <a:p>
            <a:pPr lvl="1"/>
            <a:r>
              <a:rPr lang="en-US" dirty="0" smtClean="0"/>
              <a:t>Other hardware limitations prevent simultaneous update on most devices</a:t>
            </a:r>
          </a:p>
          <a:p>
            <a:pPr lvl="1"/>
            <a:r>
              <a:rPr lang="en-US" b="0" dirty="0" smtClean="0"/>
              <a:t>Look at spec sheet to determin</a:t>
            </a:r>
            <a:r>
              <a:rPr lang="en-US" dirty="0" smtClean="0"/>
              <a:t>e maximum sample rate for N channels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www.ni.com/pdf/manuals/370822c.pdf</a:t>
            </a:r>
            <a:endParaRPr lang="en-US" dirty="0" smtClean="0"/>
          </a:p>
          <a:p>
            <a:r>
              <a:rPr lang="en-US" b="0" i="1" dirty="0" smtClean="0"/>
              <a:t>New: Slew rate: maximum rate of change for output</a:t>
            </a:r>
          </a:p>
          <a:p>
            <a:r>
              <a:rPr lang="en-US" b="0" i="1" dirty="0" smtClean="0"/>
              <a:t>New: Settling time: time required after a step change to achieve stable output.*</a:t>
            </a:r>
          </a:p>
          <a:p>
            <a:endParaRPr lang="en-US" b="0" dirty="0" smtClean="0"/>
          </a:p>
          <a:p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4800" y="6172200"/>
            <a:ext cx="6655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*Actually, ADCs have a settling time, but it’s not usually a limiting factor.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38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Output Hardware: Timing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4648200"/>
            <a:ext cx="8686800" cy="1477963"/>
          </a:xfrm>
        </p:spPr>
        <p:txBody>
          <a:bodyPr/>
          <a:lstStyle/>
          <a:p>
            <a:endParaRPr lang="en-US" b="0" dirty="0" smtClean="0"/>
          </a:p>
          <a:p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65538" name="Picture 2" descr="Given a step response at the input, this diagram explains the amplifier's settling time.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1143000"/>
            <a:ext cx="5657850" cy="473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33575" y="5878813"/>
            <a:ext cx="495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http://www.planetanalog.com/author.asp?section_id=3062&amp;doc_id=560483</a:t>
            </a:r>
          </a:p>
        </p:txBody>
      </p:sp>
    </p:spTree>
    <p:extLst>
      <p:ext uri="{BB962C8B-B14F-4D97-AF65-F5344CB8AC3E}">
        <p14:creationId xmlns:p14="http://schemas.microsoft.com/office/powerpoint/2010/main" val="351259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Affect of Slew Rate and Settling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Talk about the effects on output frequency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4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Cool example I spent 90 minutes 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0"/>
            <a:ext cx="7705726" cy="4259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2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I/O 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5715000" cy="4983163"/>
          </a:xfrm>
        </p:spPr>
        <p:txBody>
          <a:bodyPr>
            <a:normAutofit/>
          </a:bodyPr>
          <a:lstStyle/>
          <a:p>
            <a:r>
              <a:rPr lang="en-US" b="0" dirty="0" smtClean="0"/>
              <a:t>Wide variety of implementations—the following statements are </a:t>
            </a:r>
            <a:r>
              <a:rPr lang="en-US" b="0" i="1" dirty="0" smtClean="0"/>
              <a:t>most often</a:t>
            </a:r>
            <a:r>
              <a:rPr lang="en-US" b="0" dirty="0" smtClean="0"/>
              <a:t> true</a:t>
            </a:r>
          </a:p>
          <a:p>
            <a:r>
              <a:rPr lang="en-US" b="0" dirty="0" smtClean="0"/>
              <a:t>Read the specs and docs!</a:t>
            </a:r>
          </a:p>
          <a:p>
            <a:r>
              <a:rPr lang="en-US" b="0" dirty="0" smtClean="0"/>
              <a:t>Digital lines act like analog inputs or outputs </a:t>
            </a:r>
            <a:r>
              <a:rPr lang="en-US" b="0" i="1" dirty="0" smtClean="0"/>
              <a:t>EXCEPT</a:t>
            </a:r>
            <a:r>
              <a:rPr lang="en-US" b="0" dirty="0" smtClean="0"/>
              <a:t>:</a:t>
            </a:r>
          </a:p>
          <a:p>
            <a:pPr lvl="1"/>
            <a:r>
              <a:rPr lang="en-US" dirty="0" smtClean="0"/>
              <a:t>Lines typically bidirectional (may be configured to be either input or output)</a:t>
            </a:r>
          </a:p>
          <a:p>
            <a:pPr lvl="1"/>
            <a:r>
              <a:rPr lang="en-US" dirty="0" smtClean="0"/>
              <a:t>Lines are, of course, </a:t>
            </a:r>
            <a:r>
              <a:rPr lang="en-US" i="1" dirty="0" smtClean="0"/>
              <a:t>digital. </a:t>
            </a:r>
            <a:r>
              <a:rPr lang="en-US" dirty="0" smtClean="0"/>
              <a:t>Only read or generate two states called:</a:t>
            </a:r>
          </a:p>
          <a:p>
            <a:pPr lvl="2"/>
            <a:r>
              <a:rPr lang="en-US" dirty="0" smtClean="0"/>
              <a:t>High and Low</a:t>
            </a:r>
          </a:p>
          <a:p>
            <a:pPr lvl="2"/>
            <a:r>
              <a:rPr lang="en-US" dirty="0" smtClean="0"/>
              <a:t>On and Off</a:t>
            </a:r>
          </a:p>
          <a:p>
            <a:pPr lvl="2"/>
            <a:r>
              <a:rPr lang="en-US" dirty="0" smtClean="0"/>
              <a:t>One and Zero</a:t>
            </a:r>
          </a:p>
          <a:p>
            <a:pPr lvl="2"/>
            <a:r>
              <a:rPr lang="en-US" dirty="0" smtClean="0"/>
              <a:t>Etc.</a:t>
            </a:r>
          </a:p>
          <a:p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6139934"/>
            <a:ext cx="6528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Not counting the “high-Z” state, meaning “not driven high or low”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48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2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3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4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5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9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0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1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2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3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4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5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6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7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8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9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0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1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2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3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4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5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7" name="Group 76"/>
          <p:cNvGrpSpPr/>
          <p:nvPr/>
        </p:nvGrpSpPr>
        <p:grpSpPr>
          <a:xfrm>
            <a:off x="1219200" y="609600"/>
            <a:ext cx="1901984" cy="1724026"/>
            <a:chOff x="1219200" y="609600"/>
            <a:chExt cx="1901984" cy="1724026"/>
          </a:xfrm>
        </p:grpSpPr>
        <p:pic>
          <p:nvPicPr>
            <p:cNvPr id="78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9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I/O 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5715000" cy="4983163"/>
          </a:xfrm>
        </p:spPr>
        <p:txBody>
          <a:bodyPr>
            <a:normAutofit lnSpcReduction="10000"/>
          </a:bodyPr>
          <a:lstStyle/>
          <a:p>
            <a:r>
              <a:rPr lang="en-US" b="0" dirty="0"/>
              <a:t>Lines often grouped into “ports”</a:t>
            </a:r>
          </a:p>
          <a:p>
            <a:pPr lvl="1"/>
            <a:r>
              <a:rPr lang="en-US" dirty="0"/>
              <a:t>Ports are typically 4 or 8 bits</a:t>
            </a:r>
          </a:p>
          <a:p>
            <a:pPr lvl="1"/>
            <a:r>
              <a:rPr lang="en-US" dirty="0" smtClean="0"/>
              <a:t>Sometimes only ports, not </a:t>
            </a:r>
            <a:r>
              <a:rPr lang="en-US" dirty="0"/>
              <a:t>individual lines may be configured to be input or output</a:t>
            </a:r>
          </a:p>
          <a:p>
            <a:pPr lvl="1"/>
            <a:r>
              <a:rPr lang="en-US" dirty="0"/>
              <a:t>Binary numbers may be written to ports in </a:t>
            </a:r>
            <a:r>
              <a:rPr lang="en-US" dirty="0" smtClean="0"/>
              <a:t>software</a:t>
            </a:r>
            <a:endParaRPr lang="en-US" b="0" dirty="0" smtClean="0"/>
          </a:p>
          <a:p>
            <a:r>
              <a:rPr lang="en-US" b="0" dirty="0" smtClean="0"/>
              <a:t>Same timing specifications apply to DIO lines:</a:t>
            </a:r>
          </a:p>
          <a:p>
            <a:pPr lvl="1"/>
            <a:r>
              <a:rPr lang="en-US" dirty="0" smtClean="0"/>
              <a:t>Hardware or software timing</a:t>
            </a:r>
          </a:p>
          <a:p>
            <a:pPr lvl="2"/>
            <a:r>
              <a:rPr lang="en-US" i="1" dirty="0" smtClean="0"/>
              <a:t>More likely to be software-only</a:t>
            </a:r>
          </a:p>
          <a:p>
            <a:pPr lvl="1"/>
            <a:r>
              <a:rPr lang="en-US" dirty="0" smtClean="0"/>
              <a:t>Sample speed for hardware timed acquisitions</a:t>
            </a:r>
          </a:p>
          <a:p>
            <a:pPr lvl="1"/>
            <a:r>
              <a:rPr lang="en-US" b="0" dirty="0" smtClean="0"/>
              <a:t>Slew rate </a:t>
            </a:r>
            <a:r>
              <a:rPr lang="en-US" sz="2400" dirty="0" smtClean="0"/>
              <a:t>→</a:t>
            </a:r>
            <a:r>
              <a:rPr lang="en-US" b="0" dirty="0" smtClean="0"/>
              <a:t> Rise time</a:t>
            </a:r>
          </a:p>
          <a:p>
            <a:pPr lvl="1"/>
            <a:r>
              <a:rPr lang="en-US" dirty="0" smtClean="0"/>
              <a:t>Settling time</a:t>
            </a:r>
          </a:p>
          <a:p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901" y="1524000"/>
            <a:ext cx="1855596" cy="426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5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MAX DIO Test Panel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 smtClean="0"/>
              <a:t>Follow along with this underwhelming example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052" y="1676400"/>
            <a:ext cx="6807896" cy="447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2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Logic Levels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108546" name="Picture 2" descr="alt text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" y="1828800"/>
            <a:ext cx="1143000" cy="3810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28600" y="6248400"/>
            <a:ext cx="41152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 from https://learn.sparkfun.com/tutorials/logic-levels/ttl-logic-levels</a:t>
            </a:r>
            <a:endParaRPr lang="en-US" sz="1000" dirty="0"/>
          </a:p>
        </p:txBody>
      </p:sp>
      <p:graphicFrame>
        <p:nvGraphicFramePr>
          <p:cNvPr id="11" name="Content Placeholder 16"/>
          <p:cNvGraphicFramePr>
            <a:graphicFrameLocks noGrp="1"/>
          </p:cNvGraphicFramePr>
          <p:nvPr>
            <p:ph idx="1"/>
          </p:nvPr>
        </p:nvGraphicFramePr>
        <p:xfrm>
          <a:off x="1905000" y="2438400"/>
          <a:ext cx="6781802" cy="24942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066801"/>
                <a:gridCol w="3581400"/>
                <a:gridCol w="914400"/>
                <a:gridCol w="12192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Voltage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TTL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LVTTL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dirty="0" err="1" smtClean="0"/>
                        <a:t>V</a:t>
                      </a:r>
                      <a:r>
                        <a:rPr lang="en-US" baseline="-25000" dirty="0" err="1" smtClean="0"/>
                        <a:t>cc</a:t>
                      </a:r>
                      <a:endParaRPr lang="en-US" baseline="-25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Supply voltage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5.0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3.3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dirty="0" smtClean="0"/>
                        <a:t>V</a:t>
                      </a:r>
                      <a:r>
                        <a:rPr lang="en-US" baseline="-25000" dirty="0" smtClean="0"/>
                        <a:t>OH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Logic-high output voltage minimum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2.7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2.4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V</a:t>
                      </a:r>
                      <a:r>
                        <a:rPr lang="en-US" baseline="-25000" dirty="0" smtClean="0"/>
                        <a:t>IH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Logic-high input voltage minimum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2.0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2.0</a:t>
                      </a:r>
                      <a:endParaRPr lang="en-US" baseline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V</a:t>
                      </a:r>
                      <a:r>
                        <a:rPr lang="en-US" baseline="-25000" dirty="0" smtClean="0"/>
                        <a:t>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Logic</a:t>
                      </a:r>
                      <a:r>
                        <a:rPr lang="en-US" baseline="0" dirty="0" smtClean="0"/>
                        <a:t>-low input voltage maximum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0.8</a:t>
                      </a:r>
                    </a:p>
                    <a:p>
                      <a:pPr marL="176213" indent="-176213" algn="r">
                        <a:buFont typeface="Arial" pitchFamily="34" charset="0"/>
                        <a:buNone/>
                      </a:pP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V</a:t>
                      </a:r>
                      <a:r>
                        <a:rPr lang="en-US" baseline="-25000" dirty="0" smtClean="0"/>
                        <a:t>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Logic-low output</a:t>
                      </a:r>
                      <a:r>
                        <a:rPr lang="en-US" baseline="0" dirty="0" smtClean="0"/>
                        <a:t> voltage maximum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195169"/>
            <a:ext cx="7420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Levels are specified depending on whether they are inputs or outputs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guarantees that outputs are always in the correct range for the inputs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6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more logic families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6248400"/>
            <a:ext cx="3850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 from http://www.interfacebus.com/voltage_LV_threshold.html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3657600" y="1066800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logic levels</a:t>
            </a:r>
            <a:endParaRPr lang="en-US" dirty="0"/>
          </a:p>
        </p:txBody>
      </p:sp>
      <p:pic>
        <p:nvPicPr>
          <p:cNvPr id="150530" name="Picture 2" descr="LV Switching Level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66800" y="1447800"/>
            <a:ext cx="6687083" cy="4678363"/>
          </a:xfrm>
          <a:prstGeom prst="rect">
            <a:avLst/>
          </a:prstGeom>
          <a:noFill/>
        </p:spPr>
      </p:pic>
      <p:grpSp>
        <p:nvGrpSpPr>
          <p:cNvPr id="8" name="Group 7"/>
          <p:cNvGrpSpPr/>
          <p:nvPr/>
        </p:nvGrpSpPr>
        <p:grpSpPr>
          <a:xfrm>
            <a:off x="3820561" y="1251466"/>
            <a:ext cx="1460143" cy="5239265"/>
            <a:chOff x="3820561" y="1251466"/>
            <a:chExt cx="1460143" cy="5239265"/>
          </a:xfrm>
        </p:grpSpPr>
        <p:sp>
          <p:nvSpPr>
            <p:cNvPr id="3" name="Oval 2"/>
            <p:cNvSpPr/>
            <p:nvPr/>
          </p:nvSpPr>
          <p:spPr>
            <a:xfrm>
              <a:off x="3962400" y="1251466"/>
              <a:ext cx="914400" cy="4844534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20561" y="6121399"/>
              <a:ext cx="14601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</a:rPr>
                <a:t>Most Devices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5334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solve logic level problems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6248400"/>
            <a:ext cx="31406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Figures from Texas Instruments SN74LV4T125 Datasheet</a:t>
            </a:r>
            <a:endParaRPr lang="en-US" sz="1000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/>
          <a:lstStyle/>
          <a:p>
            <a:r>
              <a:rPr lang="en-US" b="0" dirty="0" smtClean="0"/>
              <a:t>Ignore it</a:t>
            </a:r>
          </a:p>
          <a:p>
            <a:pPr lvl="1"/>
            <a:r>
              <a:rPr lang="en-US" dirty="0" smtClean="0"/>
              <a:t>Some voltage levels are cross-compatible, e.g. most TTL and LVTTL</a:t>
            </a:r>
          </a:p>
          <a:p>
            <a:pPr lvl="1"/>
            <a:r>
              <a:rPr lang="en-US" b="1" i="1" dirty="0" smtClean="0">
                <a:solidFill>
                  <a:schemeClr val="accent2"/>
                </a:solidFill>
              </a:rPr>
              <a:t>However—if at all possible, check all output levels before connecting to the input</a:t>
            </a:r>
          </a:p>
          <a:p>
            <a:r>
              <a:rPr lang="en-US" b="0" dirty="0" smtClean="0"/>
              <a:t>Use level-shifter circuit (voltage level translation)</a:t>
            </a:r>
          </a:p>
          <a:p>
            <a:pPr lvl="1"/>
            <a:r>
              <a:rPr lang="en-US" dirty="0" smtClean="0"/>
              <a:t>e.g. SN74LV4T125</a:t>
            </a:r>
          </a:p>
        </p:txBody>
      </p:sp>
      <p:pic>
        <p:nvPicPr>
          <p:cNvPr id="151556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2000" y="3886200"/>
            <a:ext cx="33147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1557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0" y="3886200"/>
            <a:ext cx="3914775" cy="2256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6884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to Digital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a comparator to help an analog signal conform to your digital standard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2057400"/>
            <a:ext cx="4876800" cy="390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81200" y="35052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58000" y="37338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82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Reconfiguration Terminals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76400"/>
            <a:ext cx="8686800" cy="4449763"/>
          </a:xfrm>
        </p:spPr>
        <p:txBody>
          <a:bodyPr/>
          <a:lstStyle/>
          <a:p>
            <a:r>
              <a:rPr lang="en-US" b="0" dirty="0" smtClean="0"/>
              <a:t>Many digital terminals mapped to multiple functions via software</a:t>
            </a:r>
          </a:p>
          <a:p>
            <a:pPr lvl="1"/>
            <a:r>
              <a:rPr lang="en-US" dirty="0" smtClean="0"/>
              <a:t>Allows more device functionality without increased connection count, cost and complexity</a:t>
            </a:r>
            <a:endParaRPr lang="en-US" b="0" dirty="0" smtClean="0"/>
          </a:p>
          <a:p>
            <a:r>
              <a:rPr lang="en-US" b="0" dirty="0" smtClean="0"/>
              <a:t>In NI terminology, these are “PFI” lines</a:t>
            </a:r>
          </a:p>
          <a:p>
            <a:r>
              <a:rPr lang="en-US" b="0" dirty="0" smtClean="0"/>
              <a:t>Some lines will automatically map to default values depending on the software configuration</a:t>
            </a:r>
          </a:p>
          <a:p>
            <a:r>
              <a:rPr lang="en-US" b="0" dirty="0" smtClean="0"/>
              <a:t>Some lines will need to be explicitly assigned in software</a:t>
            </a:r>
          </a:p>
          <a:p>
            <a:r>
              <a:rPr lang="en-US" i="1" dirty="0" smtClean="0"/>
              <a:t>Make sure that you can map every function you intend to use to its own terminal simultaneously.</a:t>
            </a:r>
          </a:p>
          <a:p>
            <a:r>
              <a:rPr lang="en-US" b="0" dirty="0" err="1" smtClean="0">
                <a:hlinkClick r:id="rId2"/>
              </a:rPr>
              <a:t>myDAQ</a:t>
            </a:r>
            <a:r>
              <a:rPr lang="en-US" b="0" dirty="0" smtClean="0">
                <a:hlinkClick r:id="rId2"/>
              </a:rPr>
              <a:t> User Manual, DIO section</a:t>
            </a:r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00" y="1143000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PFI (Programmable Function Inputs) Lines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2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Reconfiguration Terminals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00" y="1143000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Use NI-MAX to find function </a:t>
            </a:r>
            <a:r>
              <a:rPr lang="en-US" dirty="0" smtClean="0"/>
              <a:t>→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terminal mappings</a:t>
            </a:r>
            <a:endParaRPr lang="en-US" dirty="0"/>
          </a:p>
        </p:txBody>
      </p:sp>
      <p:pic>
        <p:nvPicPr>
          <p:cNvPr id="665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215" y="1711325"/>
            <a:ext cx="6223569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/>
          <p:nvPr/>
        </p:nvSpPr>
        <p:spPr>
          <a:xfrm>
            <a:off x="1524000" y="2667000"/>
            <a:ext cx="1371600" cy="30480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038600" y="5943600"/>
            <a:ext cx="990600" cy="30480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9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Counter/Timers—Special 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Counter/Timers are a special class of digital I/O specifically designed for—you guessed it—counting and timing.</a:t>
            </a:r>
          </a:p>
          <a:p>
            <a:r>
              <a:rPr lang="en-US" b="0" dirty="0" smtClean="0"/>
              <a:t>They can operate in several modes, as configured by software</a:t>
            </a:r>
          </a:p>
          <a:p>
            <a:pPr lvl="1"/>
            <a:r>
              <a:rPr lang="en-US" dirty="0" smtClean="0"/>
              <a:t>Measure or Generate</a:t>
            </a:r>
          </a:p>
          <a:p>
            <a:pPr lvl="1"/>
            <a:r>
              <a:rPr lang="en-US" b="0" dirty="0" smtClean="0"/>
              <a:t>Single Pulses or Pulse Trains</a:t>
            </a:r>
          </a:p>
          <a:p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307900"/>
            <a:ext cx="5105400" cy="300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0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Counter/Timers—Special 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Counter/Timers may be used to read Quadrature Encoders</a:t>
            </a:r>
          </a:p>
          <a:p>
            <a:pPr marL="0" indent="0" algn="ctr">
              <a:buNone/>
            </a:pPr>
            <a:r>
              <a:rPr lang="en-US" sz="1800" b="0" dirty="0" smtClean="0"/>
              <a:t>(Linear or Rotary)</a:t>
            </a:r>
          </a:p>
          <a:p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721732" y="6158128"/>
            <a:ext cx="51195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http://www.orientalmotor.com/technology/articles/servo-motor-glossary.html</a:t>
            </a:r>
          </a:p>
        </p:txBody>
      </p:sp>
      <p:pic>
        <p:nvPicPr>
          <p:cNvPr id="67586" name="Picture 2" descr="thrustlo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599" y="3218080"/>
            <a:ext cx="5085196" cy="294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 rot="17611661">
            <a:off x="6714020" y="5067142"/>
            <a:ext cx="269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Generates two pulse trains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8" idx="0"/>
          </p:cNvCxnSpPr>
          <p:nvPr/>
        </p:nvCxnSpPr>
        <p:spPr>
          <a:xfrm flipH="1" flipV="1">
            <a:off x="7239000" y="4800600"/>
            <a:ext cx="653895" cy="3774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588" name="Picture 4" descr="Image result for rotary encoder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32" y="338490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0" name="Picture 6" descr="http://www.newall.com/upload/content/images/led_inc_main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32" y="2077544"/>
            <a:ext cx="3024898" cy="114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08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Transducers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295400"/>
            <a:ext cx="4419600" cy="4830763"/>
          </a:xfrm>
        </p:spPr>
        <p:txBody>
          <a:bodyPr/>
          <a:lstStyle/>
          <a:p>
            <a:r>
              <a:rPr lang="en-US" b="0" dirty="0" smtClean="0"/>
              <a:t>Convert real world data into something that can be measured by a data acquisition device</a:t>
            </a:r>
          </a:p>
          <a:p>
            <a:pPr lvl="1"/>
            <a:r>
              <a:rPr lang="en-US" i="1" dirty="0" smtClean="0"/>
              <a:t>Voltage</a:t>
            </a:r>
          </a:p>
          <a:p>
            <a:pPr lvl="1"/>
            <a:r>
              <a:rPr lang="en-US" dirty="0" smtClean="0"/>
              <a:t>Current</a:t>
            </a:r>
          </a:p>
          <a:p>
            <a:pPr lvl="1"/>
            <a:r>
              <a:rPr lang="en-US" dirty="0" smtClean="0"/>
              <a:t>Resistance</a:t>
            </a:r>
          </a:p>
          <a:p>
            <a:r>
              <a:rPr lang="en-US" b="0" dirty="0" smtClean="0"/>
              <a:t>Also called sensors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2" name="AutoShape 2" descr="Image result for photodio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photodiod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Image result for photodiod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8" descr="Image result for photodiod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0" descr="Image result for photodiode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2" descr="Image result for photodiode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694" name="Picture 14" descr="FGAP71 - GaP Photodiode, 1 ns Rise Time, 150-550 nm, 2.2 mm × 2.2 mm Active Area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762" y="107473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2" descr="Image result for thermistor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4516" name="Picture 4" descr="http://2.wlimg.com/product_images/bc-full/dir_13/362015/powder-type-ntc-thermistor-1364600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154238"/>
            <a:ext cx="1676400" cy="138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8" name="Picture 6" descr="http://extra-parts.com/images/potentiometer_single_pin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762" y="2436877"/>
            <a:ext cx="1508124" cy="150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0" name="Picture 8" descr="http://www.omega.com/Pressure/images/PX302_l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576" y="3789554"/>
            <a:ext cx="1387254" cy="123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2" name="Picture 10" descr="http://www.idealvac.com/files/images/GP_IonGauge_274032_1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0" y="3932238"/>
            <a:ext cx="1736724" cy="173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4" name="Picture 12" descr="http://www.omega.com/literature/transactions/volume3/images/strainpic1.jp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072" y="5381627"/>
            <a:ext cx="1889128" cy="108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8" name="Picture 16" descr="http://www.andalanprimasejahtera.com/pic/liquidturbineflowmeter_content_771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508" y="1210741"/>
            <a:ext cx="1388060" cy="138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30" name="Picture 18" descr="https://smartfibres.com/pictures/smartpatch_FBG_Sensors.jpg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CCCCCC"/>
              </a:clrFrom>
              <a:clrTo>
                <a:srgbClr val="CCCCC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16227"/>
            <a:ext cx="578167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32" name="Picture 20" descr="https://www.aedbrands.com/Images/products/AB%204005_M.jpg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190939"/>
            <a:ext cx="142875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Counter/Timers—Special 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Quadrature Encoders</a:t>
            </a:r>
          </a:p>
          <a:p>
            <a:r>
              <a:rPr lang="en-US" b="0" dirty="0" smtClean="0"/>
              <a:t>Count rising edges on A</a:t>
            </a:r>
          </a:p>
          <a:p>
            <a:pPr marL="0" indent="0">
              <a:buNone/>
            </a:pP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68610" name="Picture 2" descr="http://www.robotoid.com/appnotes/images/quad-encoding-wavefor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632" y="2133600"/>
            <a:ext cx="6715782" cy="377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721732" y="6043999"/>
            <a:ext cx="51195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http://www.robotoid.com/appnotes/images/quad-encoding-waveform.png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237704" y="4890350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B is high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0" lvl="1"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count down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321028" y="2955572"/>
            <a:ext cx="1223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B is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low,</a:t>
            </a:r>
          </a:p>
          <a:p>
            <a:pPr marL="0" lvl="1"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count up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16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7" name="Group 86"/>
          <p:cNvGrpSpPr/>
          <p:nvPr/>
        </p:nvGrpSpPr>
        <p:grpSpPr>
          <a:xfrm>
            <a:off x="498186" y="1752600"/>
            <a:ext cx="1559260" cy="1907977"/>
            <a:chOff x="498140" y="1752600"/>
            <a:chExt cx="1559260" cy="1907977"/>
          </a:xfrm>
        </p:grpSpPr>
        <p:pic>
          <p:nvPicPr>
            <p:cNvPr id="88" name="Picture 18" descr="https://booksntea.files.wordpress.com/2011/03/keep-calm-and-carry-on-mug-larg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0" y="1752600"/>
              <a:ext cx="1295400" cy="1295400"/>
            </a:xfrm>
            <a:prstGeom prst="rect">
              <a:avLst/>
            </a:prstGeom>
            <a:noFill/>
          </p:spPr>
        </p:pic>
        <p:grpSp>
          <p:nvGrpSpPr>
            <p:cNvPr id="89" name="Group 72"/>
            <p:cNvGrpSpPr/>
            <p:nvPr/>
          </p:nvGrpSpPr>
          <p:grpSpPr>
            <a:xfrm>
              <a:off x="498140" y="3048000"/>
              <a:ext cx="1556836" cy="612577"/>
              <a:chOff x="498140" y="3048000"/>
              <a:chExt cx="1556836" cy="612577"/>
            </a:xfrm>
          </p:grpSpPr>
          <p:sp>
            <p:nvSpPr>
              <p:cNvPr id="90" name="TextBox 89"/>
              <p:cNvSpPr txBox="1"/>
              <p:nvPr/>
            </p:nvSpPr>
            <p:spPr>
              <a:xfrm>
                <a:off x="498140" y="3048000"/>
                <a:ext cx="1556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Phenomenon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610574" y="3352800"/>
                <a:ext cx="1331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Cooling of Tea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1219246" y="609600"/>
            <a:ext cx="1901984" cy="1724026"/>
            <a:chOff x="1219200" y="609600"/>
            <a:chExt cx="1901984" cy="1724026"/>
          </a:xfrm>
        </p:grpSpPr>
        <p:pic>
          <p:nvPicPr>
            <p:cNvPr id="93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94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95" name="TextBox 94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3124246" y="533400"/>
            <a:ext cx="2116028" cy="1676400"/>
            <a:chOff x="3124200" y="533400"/>
            <a:chExt cx="2116028" cy="1676400"/>
          </a:xfrm>
        </p:grpSpPr>
        <p:pic>
          <p:nvPicPr>
            <p:cNvPr id="98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99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100" name="TextBox 99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02" name="Group 101"/>
          <p:cNvGrpSpPr/>
          <p:nvPr/>
        </p:nvGrpSpPr>
        <p:grpSpPr>
          <a:xfrm>
            <a:off x="5334046" y="533400"/>
            <a:ext cx="1913156" cy="1483399"/>
            <a:chOff x="5334000" y="533400"/>
            <a:chExt cx="1913156" cy="1483399"/>
          </a:xfrm>
        </p:grpSpPr>
        <p:grpSp>
          <p:nvGrpSpPr>
            <p:cNvPr id="103" name="Group 25"/>
            <p:cNvGrpSpPr/>
            <p:nvPr/>
          </p:nvGrpSpPr>
          <p:grpSpPr>
            <a:xfrm>
              <a:off x="5334000" y="1143000"/>
              <a:ext cx="1676400" cy="873798"/>
              <a:chOff x="1752600" y="1295400"/>
              <a:chExt cx="4933950" cy="2571750"/>
            </a:xfrm>
          </p:grpSpPr>
          <p:pic>
            <p:nvPicPr>
              <p:cNvPr id="107" name="Picture 7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08" name="Picture 1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04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105" name="TextBox 104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6934246" y="1524000"/>
            <a:ext cx="1795684" cy="1530729"/>
            <a:chOff x="6934200" y="1524000"/>
            <a:chExt cx="1795684" cy="1530729"/>
          </a:xfrm>
        </p:grpSpPr>
        <p:grpSp>
          <p:nvGrpSpPr>
            <p:cNvPr id="110" name="Group 28"/>
            <p:cNvGrpSpPr/>
            <p:nvPr/>
          </p:nvGrpSpPr>
          <p:grpSpPr>
            <a:xfrm>
              <a:off x="7162800" y="2133600"/>
              <a:ext cx="1447800" cy="921129"/>
              <a:chOff x="3581400" y="3048000"/>
              <a:chExt cx="1981200" cy="1260492"/>
            </a:xfrm>
          </p:grpSpPr>
          <p:pic>
            <p:nvPicPr>
              <p:cNvPr id="114" name="Picture 6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581400" y="3048000"/>
                <a:ext cx="1981200" cy="1260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15" name="Picture 19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038600" y="3161652"/>
                <a:ext cx="762002" cy="49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11" name="Group 40"/>
            <p:cNvGrpSpPr/>
            <p:nvPr/>
          </p:nvGrpSpPr>
          <p:grpSpPr>
            <a:xfrm>
              <a:off x="6934200" y="1524000"/>
              <a:ext cx="1795684" cy="612577"/>
              <a:chOff x="3597164" y="533400"/>
              <a:chExt cx="1795684" cy="612577"/>
            </a:xfrm>
          </p:grpSpPr>
          <p:sp>
            <p:nvSpPr>
              <p:cNvPr id="112" name="TextBox 111"/>
              <p:cNvSpPr txBox="1"/>
              <p:nvPr/>
            </p:nvSpPr>
            <p:spPr>
              <a:xfrm>
                <a:off x="3896124" y="533400"/>
                <a:ext cx="1197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Computer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3597164" y="838200"/>
                <a:ext cx="17956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Brought to you by IT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16" name="Group 115"/>
          <p:cNvGrpSpPr/>
          <p:nvPr/>
        </p:nvGrpSpPr>
        <p:grpSpPr>
          <a:xfrm>
            <a:off x="6248446" y="4038600"/>
            <a:ext cx="1140056" cy="1470026"/>
            <a:chOff x="6248400" y="4038600"/>
            <a:chExt cx="1140056" cy="1470026"/>
          </a:xfrm>
        </p:grpSpPr>
        <p:pic>
          <p:nvPicPr>
            <p:cNvPr id="117" name="Picture 12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18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19" name="TextBox 118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21" name="Group 120"/>
          <p:cNvGrpSpPr/>
          <p:nvPr/>
        </p:nvGrpSpPr>
        <p:grpSpPr>
          <a:xfrm>
            <a:off x="4343446" y="3276600"/>
            <a:ext cx="1607726" cy="1572090"/>
            <a:chOff x="4343400" y="3276600"/>
            <a:chExt cx="1607726" cy="1572090"/>
          </a:xfrm>
        </p:grpSpPr>
        <p:pic>
          <p:nvPicPr>
            <p:cNvPr id="122" name="Picture 14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343400" y="3657600"/>
              <a:ext cx="1607726" cy="1191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" name="TextBox 122"/>
            <p:cNvSpPr txBox="1"/>
            <p:nvPr/>
          </p:nvSpPr>
          <p:spPr>
            <a:xfrm>
              <a:off x="4724400" y="3276600"/>
              <a:ext cx="954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Plotting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7573297" y="4495800"/>
            <a:ext cx="1189749" cy="1452946"/>
            <a:chOff x="7573251" y="4495800"/>
            <a:chExt cx="1189749" cy="1452946"/>
          </a:xfrm>
        </p:grpSpPr>
        <p:pic>
          <p:nvPicPr>
            <p:cNvPr id="125" name="Picture 11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725651" y="5105400"/>
              <a:ext cx="866774" cy="843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26" name="Group 49"/>
            <p:cNvGrpSpPr/>
            <p:nvPr/>
          </p:nvGrpSpPr>
          <p:grpSpPr>
            <a:xfrm>
              <a:off x="7573251" y="4495800"/>
              <a:ext cx="1189749" cy="612577"/>
              <a:chOff x="3784715" y="533400"/>
              <a:chExt cx="1189749" cy="612577"/>
            </a:xfrm>
          </p:grpSpPr>
          <p:sp>
            <p:nvSpPr>
              <p:cNvPr id="127" name="TextBox 126"/>
              <p:cNvSpPr txBox="1"/>
              <p:nvPr/>
            </p:nvSpPr>
            <p:spPr>
              <a:xfrm>
                <a:off x="4037188" y="5334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3784715" y="838200"/>
                <a:ext cx="11897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Analog Input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29" name="Group 128"/>
          <p:cNvGrpSpPr/>
          <p:nvPr/>
        </p:nvGrpSpPr>
        <p:grpSpPr>
          <a:xfrm>
            <a:off x="4552778" y="4876800"/>
            <a:ext cx="1467068" cy="1457326"/>
            <a:chOff x="4552732" y="4876800"/>
            <a:chExt cx="1467068" cy="1457326"/>
          </a:xfrm>
        </p:grpSpPr>
        <p:pic>
          <p:nvPicPr>
            <p:cNvPr id="130" name="Picture 13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31" name="Group 52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132" name="TextBox 131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34" name="Group 133"/>
          <p:cNvGrpSpPr/>
          <p:nvPr/>
        </p:nvGrpSpPr>
        <p:grpSpPr>
          <a:xfrm>
            <a:off x="2362246" y="3657600"/>
            <a:ext cx="1402948" cy="2220402"/>
            <a:chOff x="2362200" y="3657600"/>
            <a:chExt cx="1402948" cy="2220402"/>
          </a:xfrm>
        </p:grpSpPr>
        <p:pic>
          <p:nvPicPr>
            <p:cNvPr id="135" name="Picture 15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438400" y="4267200"/>
              <a:ext cx="1245656" cy="16108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136" name="TextBox 135"/>
            <p:cNvSpPr txBox="1"/>
            <p:nvPr/>
          </p:nvSpPr>
          <p:spPr>
            <a:xfrm>
              <a:off x="2362200" y="3657600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Thesis/</a:t>
              </a:r>
            </a:p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Dissertation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533446" y="4050268"/>
            <a:ext cx="1524000" cy="1969532"/>
            <a:chOff x="533400" y="4050268"/>
            <a:chExt cx="1524000" cy="1969532"/>
          </a:xfrm>
        </p:grpSpPr>
        <p:pic>
          <p:nvPicPr>
            <p:cNvPr id="138" name="Picture 16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533400" y="4495800"/>
              <a:ext cx="1524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9" name="TextBox 138"/>
            <p:cNvSpPr txBox="1"/>
            <p:nvPr/>
          </p:nvSpPr>
          <p:spPr>
            <a:xfrm>
              <a:off x="609600" y="4050268"/>
              <a:ext cx="1210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Graduate!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6934246" y="3212154"/>
            <a:ext cx="1838966" cy="1283646"/>
            <a:chOff x="6934200" y="3212154"/>
            <a:chExt cx="1838966" cy="1283646"/>
          </a:xfrm>
        </p:grpSpPr>
        <p:pic>
          <p:nvPicPr>
            <p:cNvPr id="141" name="Picture 140" descr="labview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142" name="TextBox 14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8686800" cy="4648200"/>
          </a:xfrm>
        </p:spPr>
        <p:txBody>
          <a:bodyPr>
            <a:normAutofit/>
          </a:bodyPr>
          <a:lstStyle/>
          <a:p>
            <a:r>
              <a:rPr lang="en-US" b="0" dirty="0" smtClean="0"/>
              <a:t>Hardware Driver</a:t>
            </a:r>
          </a:p>
          <a:p>
            <a:pPr lvl="1"/>
            <a:r>
              <a:rPr lang="en-US" b="0" dirty="0" smtClean="0"/>
              <a:t>Provides the a software interface to the hardware</a:t>
            </a:r>
          </a:p>
          <a:p>
            <a:pPr lvl="1"/>
            <a:r>
              <a:rPr lang="en-US" dirty="0" smtClean="0"/>
              <a:t>For NI it’s </a:t>
            </a:r>
            <a:r>
              <a:rPr lang="en-US" i="1" dirty="0" smtClean="0"/>
              <a:t>NI-</a:t>
            </a:r>
            <a:r>
              <a:rPr lang="en-US" i="1" dirty="0" err="1" smtClean="0"/>
              <a:t>DAQmx</a:t>
            </a:r>
            <a:endParaRPr lang="en-US" i="1" dirty="0" smtClean="0"/>
          </a:p>
          <a:p>
            <a:r>
              <a:rPr lang="en-US" b="0" dirty="0" smtClean="0"/>
              <a:t>NI-</a:t>
            </a:r>
            <a:r>
              <a:rPr lang="en-US" b="0" dirty="0" err="1" smtClean="0"/>
              <a:t>DAQmx</a:t>
            </a:r>
            <a:r>
              <a:rPr lang="en-US" b="0" dirty="0" smtClean="0"/>
              <a:t> terminology:</a:t>
            </a:r>
          </a:p>
          <a:p>
            <a:pPr lvl="1"/>
            <a:r>
              <a:rPr lang="en-US" dirty="0" smtClean="0"/>
              <a:t>Channel: a single interface, e.g. one AI channel, one counter-timer, etc.</a:t>
            </a:r>
          </a:p>
          <a:p>
            <a:pPr lvl="1"/>
            <a:r>
              <a:rPr lang="en-US" b="0" dirty="0" smtClean="0"/>
              <a:t>Task: A acquisition or generation of:</a:t>
            </a:r>
          </a:p>
          <a:p>
            <a:pPr lvl="2"/>
            <a:r>
              <a:rPr lang="en-US" b="0" dirty="0" smtClean="0"/>
              <a:t>one or more data points </a:t>
            </a:r>
          </a:p>
          <a:p>
            <a:pPr lvl="2"/>
            <a:r>
              <a:rPr lang="en-US" b="0" dirty="0" smtClean="0"/>
              <a:t>on one or more channels </a:t>
            </a:r>
          </a:p>
          <a:p>
            <a:pPr lvl="2"/>
            <a:r>
              <a:rPr lang="en-US" b="0" i="1" dirty="0" smtClean="0"/>
              <a:t>of the same type</a:t>
            </a:r>
            <a:endParaRPr lang="en-US" b="0" dirty="0" smtClean="0"/>
          </a:p>
          <a:p>
            <a:pPr lvl="2"/>
            <a:r>
              <a:rPr lang="en-US" dirty="0"/>
              <a:t>and </a:t>
            </a:r>
            <a:r>
              <a:rPr lang="en-US" i="1" dirty="0" smtClean="0"/>
              <a:t>on the same device </a:t>
            </a:r>
            <a:r>
              <a:rPr lang="en-US" dirty="0" smtClean="0"/>
              <a:t>(usually)</a:t>
            </a:r>
            <a:r>
              <a:rPr lang="en-US" b="0" dirty="0" smtClean="0"/>
              <a:t>.</a:t>
            </a:r>
          </a:p>
          <a:p>
            <a:pPr lvl="1"/>
            <a:r>
              <a:rPr lang="en-US" dirty="0" smtClean="0"/>
              <a:t>Scale: a calibration curve for Analog Input or Analog Outputs</a:t>
            </a:r>
            <a:endParaRPr lang="en-US" b="0" dirty="0" smtClean="0"/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Making your hardware work for you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Word about MAX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1447800"/>
          </a:xfrm>
        </p:spPr>
        <p:txBody>
          <a:bodyPr>
            <a:normAutofit fontScale="92500" lnSpcReduction="10000"/>
          </a:bodyPr>
          <a:lstStyle/>
          <a:p>
            <a:r>
              <a:rPr lang="en-US" b="0" dirty="0" smtClean="0"/>
              <a:t>NI Measurement and Automation Explorer (MAX)</a:t>
            </a:r>
          </a:p>
          <a:p>
            <a:pPr lvl="1"/>
            <a:r>
              <a:rPr lang="en-US" dirty="0" smtClean="0"/>
              <a:t>Central location for investigating NI Hardware and Software</a:t>
            </a:r>
          </a:p>
          <a:p>
            <a:r>
              <a:rPr lang="en-US" b="0" dirty="0" smtClean="0"/>
              <a:t>Allows for </a:t>
            </a:r>
            <a:r>
              <a:rPr lang="en-US" b="0" i="1" dirty="0" smtClean="0"/>
              <a:t>global </a:t>
            </a:r>
            <a:r>
              <a:rPr lang="en-US" b="0" dirty="0" smtClean="0"/>
              <a:t>(i.e. system-wide) channel and task creation</a:t>
            </a:r>
          </a:p>
          <a:p>
            <a:pPr lvl="1"/>
            <a:r>
              <a:rPr lang="en-US" dirty="0" smtClean="0"/>
              <a:t>Useful for fixed or infrequently-changed installations</a:t>
            </a:r>
          </a:p>
          <a:p>
            <a:pPr lvl="1"/>
            <a:endParaRPr lang="en-US" b="0" dirty="0" smtClean="0"/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2743200"/>
            <a:ext cx="5334000" cy="3720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Mantra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76400"/>
            <a:ext cx="8686800" cy="45720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Create</a:t>
            </a:r>
            <a:r>
              <a:rPr lang="en-US" b="0" dirty="0" smtClean="0"/>
              <a:t>: Open a device for further access</a:t>
            </a:r>
          </a:p>
          <a:p>
            <a:pPr lvl="1"/>
            <a:r>
              <a:rPr lang="en-US" sz="1800" dirty="0" smtClean="0"/>
              <a:t>In other drivers: “open” or “initialize”</a:t>
            </a:r>
            <a:endParaRPr lang="en-US" sz="1800" b="0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Configure</a:t>
            </a:r>
            <a:r>
              <a:rPr lang="en-US" b="0" dirty="0" smtClean="0"/>
              <a:t>: setup the task, including channel(s), range(s), timing, triggering, etc. for the task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Start</a:t>
            </a:r>
            <a:r>
              <a:rPr lang="en-US" b="0" dirty="0" smtClean="0"/>
              <a:t>: Begin the acquisition (or generation) process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Read/Write</a:t>
            </a:r>
            <a:r>
              <a:rPr lang="en-US" b="0" dirty="0" smtClean="0"/>
              <a:t>: read acquired data (or write data to be generated), typically repeatedly, until the task is complete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Stop</a:t>
            </a:r>
            <a:r>
              <a:rPr lang="en-US" b="0" dirty="0" smtClean="0"/>
              <a:t>: stop the acquisition but do not close the device and free the resources associated with it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Clear</a:t>
            </a:r>
            <a:r>
              <a:rPr lang="en-US" b="0" dirty="0" smtClean="0"/>
              <a:t>: okay, now close the device and free the resources</a:t>
            </a:r>
          </a:p>
          <a:p>
            <a:pPr lvl="1"/>
            <a:r>
              <a:rPr lang="en-US" sz="1800" dirty="0" smtClean="0"/>
              <a:t>In other drivers: “close” or “finalize”</a:t>
            </a:r>
            <a:endParaRPr lang="en-US" sz="1800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Create, Configure, Start, Read/Write, Stop,</a:t>
            </a:r>
            <a:r>
              <a:rPr kumimoji="0" lang="en-US" sz="2400" i="1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Clear</a:t>
            </a:r>
            <a:endParaRPr kumimoji="0" lang="en-US" sz="2400" i="1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Mantra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76400"/>
            <a:ext cx="8686800" cy="4572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0" dirty="0" smtClean="0"/>
              <a:t>NI-</a:t>
            </a:r>
            <a:r>
              <a:rPr lang="en-US" b="0" dirty="0" err="1" smtClean="0"/>
              <a:t>DAQmx</a:t>
            </a:r>
            <a:r>
              <a:rPr lang="en-US" b="0" dirty="0" smtClean="0"/>
              <a:t> is “smart” and will attempt to do steps in the mantra that you “forget.”</a:t>
            </a:r>
          </a:p>
          <a:p>
            <a:r>
              <a:rPr lang="en-US" sz="1800" b="0" dirty="0" smtClean="0"/>
              <a:t>If you don’t configure the task, defaults are chosen</a:t>
            </a:r>
          </a:p>
          <a:p>
            <a:r>
              <a:rPr lang="en-US" sz="1800" b="0" dirty="0" smtClean="0"/>
              <a:t>If you don’t start the task before reading, it starts it when you attempt to perform the read</a:t>
            </a:r>
          </a:p>
          <a:p>
            <a:r>
              <a:rPr lang="en-US" sz="1800" b="0" dirty="0" smtClean="0"/>
              <a:t>If you don’t stop the task before closing it, it stops it for you</a:t>
            </a:r>
          </a:p>
          <a:p>
            <a:pPr>
              <a:buNone/>
            </a:pPr>
            <a:r>
              <a:rPr lang="en-US" b="0" dirty="0" smtClean="0"/>
              <a:t>For learners, especially, don’t “forget” to do any of the steps.</a:t>
            </a:r>
          </a:p>
          <a:p>
            <a:r>
              <a:rPr lang="en-US" sz="1800" b="0" dirty="0" smtClean="0"/>
              <a:t>Leads to muddled thinking</a:t>
            </a:r>
          </a:p>
          <a:p>
            <a:r>
              <a:rPr lang="en-US" sz="1800" b="0" dirty="0" smtClean="0"/>
              <a:t>May have unexpected results because the coder doesn’t understand what NI-</a:t>
            </a:r>
            <a:r>
              <a:rPr lang="en-US" sz="1800" b="0" dirty="0" err="1" smtClean="0"/>
              <a:t>DAQmx</a:t>
            </a:r>
            <a:r>
              <a:rPr lang="en-US" sz="1800" b="0" dirty="0" smtClean="0"/>
              <a:t> is doing under the hood.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 note about NI-</a:t>
            </a:r>
            <a:r>
              <a:rPr kumimoji="0" lang="en-US" sz="24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DAQmx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58674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Create, Configure, Start, Read/Write, Stop,</a:t>
            </a:r>
            <a:r>
              <a:rPr kumimoji="0" lang="en-US" sz="2400" i="1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Clear</a:t>
            </a:r>
            <a:endParaRPr kumimoji="0" lang="en-US" sz="2400" i="1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Timed Analog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2286000"/>
          </a:xfrm>
        </p:spPr>
        <p:txBody>
          <a:bodyPr>
            <a:normAutofit/>
          </a:bodyPr>
          <a:lstStyle/>
          <a:p>
            <a:r>
              <a:rPr lang="en-US" b="0" dirty="0" smtClean="0"/>
              <a:t>Uses system clock</a:t>
            </a:r>
          </a:p>
          <a:p>
            <a:pPr lvl="1"/>
            <a:r>
              <a:rPr lang="en-US" b="0" dirty="0" smtClean="0"/>
              <a:t>Best timing ~ 1 ms period on modern, non-RT </a:t>
            </a:r>
            <a:r>
              <a:rPr lang="en-US" b="0" dirty="0" err="1" smtClean="0"/>
              <a:t>OSes</a:t>
            </a:r>
            <a:endParaRPr lang="en-US" b="0" dirty="0" smtClean="0"/>
          </a:p>
          <a:p>
            <a:r>
              <a:rPr lang="en-US" b="0" dirty="0" smtClean="0"/>
              <a:t>Subject to jitter due to processor multitasking</a:t>
            </a:r>
          </a:p>
          <a:p>
            <a:r>
              <a:rPr lang="en-US" b="0" dirty="0" smtClean="0"/>
              <a:t>Must be used for process control systems</a:t>
            </a:r>
          </a:p>
          <a:p>
            <a:pPr lvl="1"/>
            <a:r>
              <a:rPr lang="en-US" b="0" dirty="0" smtClean="0"/>
              <a:t>Maybe you should consider an RT system?</a:t>
            </a:r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86</a:t>
            </a:fld>
            <a:endParaRPr lang="en-US"/>
          </a:p>
        </p:txBody>
      </p:sp>
      <p:pic>
        <p:nvPicPr>
          <p:cNvPr id="1146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3505200"/>
            <a:ext cx="6696075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4114800" y="3440668"/>
            <a:ext cx="390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NI Example: Voltage - SW timed Input.vi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Timing: Jitter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="0" dirty="0" smtClean="0"/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667000" y="1143000"/>
            <a:ext cx="4113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 Voltage – SW-Timed – Jitter.vi example</a:t>
            </a:r>
            <a:endParaRPr lang="en-US" dirty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1676400"/>
            <a:ext cx="5791200" cy="4496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Finite Samples, Hardware Timed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257800"/>
          </a:xfrm>
        </p:spPr>
        <p:txBody>
          <a:bodyPr>
            <a:normAutofit/>
          </a:bodyPr>
          <a:lstStyle/>
          <a:p>
            <a:r>
              <a:rPr lang="en-US" b="0" dirty="0" smtClean="0"/>
              <a:t>To relieve jitter and free up the process, let the DAQ card handle the timing</a:t>
            </a:r>
          </a:p>
          <a:p>
            <a:r>
              <a:rPr lang="en-US" b="0" dirty="0" smtClean="0"/>
              <a:t>We must now configure the channel timing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DAQmx</a:t>
            </a:r>
            <a:r>
              <a:rPr lang="en-US" dirty="0" smtClean="0"/>
              <a:t> Timing.vi</a:t>
            </a:r>
          </a:p>
          <a:p>
            <a:pPr lvl="1"/>
            <a:r>
              <a:rPr lang="en-US" b="0" dirty="0" smtClean="0"/>
              <a:t>Specify:</a:t>
            </a:r>
          </a:p>
          <a:p>
            <a:pPr lvl="2"/>
            <a:r>
              <a:rPr lang="en-US" dirty="0" smtClean="0"/>
              <a:t>Timing type (Finite samples in this case)</a:t>
            </a:r>
          </a:p>
          <a:p>
            <a:pPr lvl="2"/>
            <a:r>
              <a:rPr lang="en-US" dirty="0" smtClean="0"/>
              <a:t>Frequency</a:t>
            </a:r>
          </a:p>
          <a:p>
            <a:pPr lvl="2"/>
            <a:r>
              <a:rPr lang="en-US" b="0" dirty="0" smtClean="0"/>
              <a:t>Number of samples</a:t>
            </a:r>
          </a:p>
          <a:p>
            <a:pPr lvl="2"/>
            <a:r>
              <a:rPr lang="en-US" dirty="0" smtClean="0"/>
              <a:t>Timing source*</a:t>
            </a:r>
          </a:p>
          <a:p>
            <a:pPr lvl="2"/>
            <a:endParaRPr lang="en-US" b="0" dirty="0" smtClean="0"/>
          </a:p>
          <a:p>
            <a:pPr>
              <a:buNone/>
            </a:pPr>
            <a:r>
              <a:rPr lang="en-US" b="0" dirty="0" smtClean="0"/>
              <a:t>*</a:t>
            </a:r>
            <a:r>
              <a:rPr lang="en-US" sz="1800" b="0" dirty="0" smtClean="0"/>
              <a:t>Timing source allows one to use an external clock rather than an internal clock. This is useful for clocking in data based on external events signals, e.g. an encoder pulse, a clock from another DAQ task (e.g. analog output) or an external instrument.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Finite Samples, Hardware Timed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371600"/>
            <a:ext cx="6553202" cy="4972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52400" y="6096000"/>
            <a:ext cx="4377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 also NI Example: Voltage – Finite Input.vi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Transducer Menagerie</a:t>
            </a:r>
            <a:endParaRPr lang="en-US" dirty="0"/>
          </a:p>
        </p:txBody>
      </p:sp>
      <p:graphicFrame>
        <p:nvGraphicFramePr>
          <p:cNvPr id="17" name="Content Placeholder 1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8283911"/>
              </p:ext>
            </p:extLst>
          </p:nvPr>
        </p:nvGraphicFramePr>
        <p:xfrm>
          <a:off x="228600" y="1219200"/>
          <a:ext cx="8686800" cy="238252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2895600"/>
                <a:gridCol w="2895600"/>
                <a:gridCol w="2895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Temperature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Pressure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Flow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Thermocouple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err="1" smtClean="0"/>
                        <a:t>Thermistor</a:t>
                      </a:r>
                      <a:endParaRPr lang="en-US" dirty="0" smtClean="0"/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RTD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IC</a:t>
                      </a:r>
                      <a:r>
                        <a:rPr lang="en-US" baseline="0" dirty="0" smtClean="0"/>
                        <a:t> Temp Sensor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IR Sensor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Fiber Bragg Grating (FBG)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err="1" smtClean="0"/>
                        <a:t>Piezo</a:t>
                      </a:r>
                      <a:r>
                        <a:rPr lang="en-US" dirty="0" smtClean="0"/>
                        <a:t>-resistive strain gauge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Capacitive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Electromagnetic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Piezoelectric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Microphone</a:t>
                      </a:r>
                      <a:r>
                        <a:rPr lang="en-US" baseline="0" dirty="0" smtClean="0"/>
                        <a:t> </a:t>
                      </a:r>
                      <a:endParaRPr lang="en-US" dirty="0" smtClean="0"/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FBG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Ion gauge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Differential</a:t>
                      </a:r>
                      <a:r>
                        <a:rPr lang="en-US" baseline="0" dirty="0" smtClean="0"/>
                        <a:t> Pressure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err="1" smtClean="0"/>
                        <a:t>Pitot</a:t>
                      </a:r>
                      <a:r>
                        <a:rPr lang="en-US" baseline="0" dirty="0" smtClean="0"/>
                        <a:t> tube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Calorimetric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Turbine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Electromagnetic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Ultrasonic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18" name="Content Placeholder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3191264"/>
              </p:ext>
            </p:extLst>
          </p:nvPr>
        </p:nvGraphicFramePr>
        <p:xfrm>
          <a:off x="228600" y="3657600"/>
          <a:ext cx="8686800" cy="246782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2895600"/>
                <a:gridCol w="2895600"/>
                <a:gridCol w="2895600"/>
              </a:tblGrid>
              <a:tr h="336331"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Position/Velocity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Strain,</a:t>
                      </a:r>
                      <a:r>
                        <a:rPr lang="en-US" baseline="0" dirty="0" smtClean="0"/>
                        <a:t> weight, etc</a:t>
                      </a:r>
                      <a:endParaRPr lang="en-US" dirty="0"/>
                    </a:p>
                  </a:txBody>
                  <a:tcPr/>
                </a:tc>
              </a:tr>
              <a:tr h="2102069"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Photodiode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Phototransistor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Photomultiplier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Single-photon avalanche diode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CCD/CMOS 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Optical Encoders (A,L)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LVDT (L)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Resolver (A)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Potentiometer (A)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String Pot (L)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Radar (L)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Laser interferometry (L)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Strain gauge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Load</a:t>
                      </a:r>
                      <a:r>
                        <a:rPr lang="en-US" baseline="0" dirty="0" smtClean="0"/>
                        <a:t> cell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err="1" smtClean="0"/>
                        <a:t>Piezoelectrics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happening?*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8" name="Content Placeholder 7" descr="DMA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0" y="1600200"/>
            <a:ext cx="6075286" cy="4251359"/>
          </a:xfrm>
        </p:spPr>
      </p:pic>
      <p:sp>
        <p:nvSpPr>
          <p:cNvPr id="10" name="TextBox 9"/>
          <p:cNvSpPr txBox="1"/>
          <p:nvPr/>
        </p:nvSpPr>
        <p:spPr>
          <a:xfrm>
            <a:off x="304800" y="1905000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DD6205"/>
                </a:solidFill>
                <a:latin typeface="Arial" pitchFamily="34" charset="0"/>
                <a:cs typeface="Arial" pitchFamily="34" charset="0"/>
              </a:rPr>
              <a:t>1 Configuration Step</a:t>
            </a:r>
            <a:endParaRPr lang="en-US" sz="1400" b="1" dirty="0">
              <a:solidFill>
                <a:srgbClr val="DD620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6248400"/>
            <a:ext cx="4663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*This is still a simplification of the real architecture. Sorry.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happening?*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8" name="Content Placeholder 7" descr="DMA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0" y="1600200"/>
            <a:ext cx="6075285" cy="4251359"/>
          </a:xfrm>
        </p:spPr>
      </p:pic>
      <p:sp>
        <p:nvSpPr>
          <p:cNvPr id="10" name="TextBox 9"/>
          <p:cNvSpPr txBox="1"/>
          <p:nvPr/>
        </p:nvSpPr>
        <p:spPr>
          <a:xfrm>
            <a:off x="304800" y="1905000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DD6205"/>
                </a:solidFill>
                <a:latin typeface="Arial" pitchFamily="34" charset="0"/>
                <a:cs typeface="Arial" pitchFamily="34" charset="0"/>
              </a:rPr>
              <a:t>1 Configuration Step</a:t>
            </a:r>
            <a:endParaRPr lang="en-US" sz="1400" b="1" dirty="0">
              <a:solidFill>
                <a:srgbClr val="DD620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2286000"/>
            <a:ext cx="1678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 Reads w/o CPU</a:t>
            </a:r>
            <a:endParaRPr lang="en-US" sz="1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happening?*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92</a:t>
            </a:fld>
            <a:endParaRPr lang="en-US"/>
          </a:p>
        </p:txBody>
      </p:sp>
      <p:pic>
        <p:nvPicPr>
          <p:cNvPr id="8" name="Content Placeholder 7" descr="DMA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0" y="1600200"/>
            <a:ext cx="6075285" cy="4251358"/>
          </a:xfrm>
        </p:spPr>
      </p:pic>
      <p:sp>
        <p:nvSpPr>
          <p:cNvPr id="10" name="TextBox 9"/>
          <p:cNvSpPr txBox="1"/>
          <p:nvPr/>
        </p:nvSpPr>
        <p:spPr>
          <a:xfrm>
            <a:off x="304800" y="1905000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DD6205"/>
                </a:solidFill>
                <a:latin typeface="Arial" pitchFamily="34" charset="0"/>
                <a:cs typeface="Arial" pitchFamily="34" charset="0"/>
              </a:rPr>
              <a:t>1 Configuration Step</a:t>
            </a:r>
            <a:endParaRPr lang="en-US" sz="1400" b="1" dirty="0">
              <a:solidFill>
                <a:srgbClr val="DD620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2286000"/>
            <a:ext cx="1678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 Reads w/o CPU</a:t>
            </a:r>
            <a:endParaRPr lang="en-US" sz="1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4800" y="2667000"/>
            <a:ext cx="2743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FF"/>
                </a:solidFill>
                <a:latin typeface="Arial" pitchFamily="34" charset="0"/>
                <a:cs typeface="Arial" pitchFamily="34" charset="0"/>
              </a:rPr>
              <a:t>N Reads w/ CPU </a:t>
            </a:r>
            <a:r>
              <a:rPr lang="en-US" sz="1400" b="1" i="1" dirty="0" smtClean="0">
                <a:solidFill>
                  <a:srgbClr val="FF00FF"/>
                </a:solidFill>
                <a:latin typeface="Arial" pitchFamily="34" charset="0"/>
                <a:cs typeface="Arial" pitchFamily="34" charset="0"/>
              </a:rPr>
              <a:t>at our leisure</a:t>
            </a:r>
            <a:endParaRPr lang="en-US" sz="1400" b="1" dirty="0">
              <a:solidFill>
                <a:srgbClr val="FF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is </a:t>
            </a:r>
            <a:r>
              <a:rPr lang="en-US" dirty="0" smtClean="0"/>
              <a:t>Hardware Timing better than Software?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93</a:t>
            </a:fld>
            <a:endParaRPr lang="en-US"/>
          </a:p>
        </p:txBody>
      </p:sp>
      <p:pic>
        <p:nvPicPr>
          <p:cNvPr id="8" name="Content Placeholder 7" descr="DMA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1" y="1600200"/>
            <a:ext cx="6075283" cy="4251358"/>
          </a:xfrm>
        </p:spPr>
      </p:pic>
      <p:sp>
        <p:nvSpPr>
          <p:cNvPr id="10" name="TextBox 9"/>
          <p:cNvSpPr txBox="1"/>
          <p:nvPr/>
        </p:nvSpPr>
        <p:spPr>
          <a:xfrm>
            <a:off x="304800" y="1905000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DD6205"/>
                </a:solidFill>
                <a:latin typeface="Arial" pitchFamily="34" charset="0"/>
                <a:cs typeface="Arial" pitchFamily="34" charset="0"/>
              </a:rPr>
              <a:t>1 Configuration Step</a:t>
            </a:r>
            <a:endParaRPr lang="en-US" sz="1400" b="1" dirty="0">
              <a:solidFill>
                <a:srgbClr val="DD620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2286000"/>
            <a:ext cx="1569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 Reads w/ CPU</a:t>
            </a:r>
            <a:endParaRPr lang="en-US" sz="1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4800" y="2667000"/>
            <a:ext cx="1577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 Writes w/ CPU</a:t>
            </a:r>
            <a:endParaRPr lang="en-US" sz="1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4800" y="3048000"/>
            <a:ext cx="1569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FF"/>
                </a:solidFill>
                <a:latin typeface="Arial" pitchFamily="34" charset="0"/>
                <a:cs typeface="Arial" pitchFamily="34" charset="0"/>
              </a:rPr>
              <a:t>N Reads w/ CPU</a:t>
            </a:r>
            <a:endParaRPr lang="en-US" sz="1400" b="1" dirty="0">
              <a:solidFill>
                <a:srgbClr val="FF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4800" y="3505200"/>
            <a:ext cx="1895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All must be on time!</a:t>
            </a:r>
            <a:endParaRPr lang="en-US" sz="14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Sampling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Acquiring data </a:t>
            </a:r>
            <a:r>
              <a:rPr kumimoji="0" lang="en-US" sz="200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forever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1447800"/>
            <a:ext cx="8229600" cy="228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But how will I graduate?</a:t>
            </a:r>
            <a:endParaRPr kumimoji="0" lang="en-US" sz="14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167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914400" y="1687642"/>
            <a:ext cx="7315200" cy="4636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5" name="Group 14"/>
          <p:cNvGrpSpPr/>
          <p:nvPr/>
        </p:nvGrpSpPr>
        <p:grpSpPr>
          <a:xfrm>
            <a:off x="4724400" y="2286000"/>
            <a:ext cx="3886200" cy="2133600"/>
            <a:chOff x="4724400" y="2286000"/>
            <a:chExt cx="3886200" cy="2133600"/>
          </a:xfrm>
        </p:grpSpPr>
        <p:sp>
          <p:nvSpPr>
            <p:cNvPr id="11" name="TextBox 10"/>
            <p:cNvSpPr txBox="1"/>
            <p:nvPr/>
          </p:nvSpPr>
          <p:spPr>
            <a:xfrm>
              <a:off x="4724400" y="2286000"/>
              <a:ext cx="3886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Specify number of samples to read.</a:t>
              </a:r>
            </a:p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Defaults to “all available.”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rot="5400000">
              <a:off x="4419600" y="3352800"/>
              <a:ext cx="1524000" cy="6096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76200" y="6248400"/>
            <a:ext cx="4925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 also NI Example: Voltage – Continuous Input.vi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Circular Buffering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0" y="1752600"/>
            <a:ext cx="6863726" cy="45218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Circular Buffering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1" y="1752600"/>
            <a:ext cx="6863724" cy="45218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Circular Buffering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1" y="1786124"/>
            <a:ext cx="6863724" cy="445483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Circular Buffering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3887" y="1786124"/>
            <a:ext cx="6761951" cy="445483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Circular Buffering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1696" y="1786124"/>
            <a:ext cx="6106333" cy="445483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31881</TotalTime>
  <Words>5595</Words>
  <Application>Microsoft Office PowerPoint</Application>
  <PresentationFormat>On-screen Show (4:3)</PresentationFormat>
  <Paragraphs>1455</Paragraphs>
  <Slides>113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20" baseType="lpstr">
      <vt:lpstr>Arial</vt:lpstr>
      <vt:lpstr>Dotum</vt:lpstr>
      <vt:lpstr>Times New Roman</vt:lpstr>
      <vt:lpstr>Calibri</vt:lpstr>
      <vt:lpstr>Courier New</vt:lpstr>
      <vt:lpstr>Office Theme</vt:lpstr>
      <vt:lpstr>Formula</vt:lpstr>
      <vt:lpstr>Getting Data in the Lab</vt:lpstr>
      <vt:lpstr>Getting Data in the Lab</vt:lpstr>
      <vt:lpstr>PowerPoint Presentation</vt:lpstr>
      <vt:lpstr>Data Acquisition</vt:lpstr>
      <vt:lpstr>Types of DAQ: Signal Acquisition</vt:lpstr>
      <vt:lpstr>Types of DAQ: Generation</vt:lpstr>
      <vt:lpstr>PowerPoint Presentation</vt:lpstr>
      <vt:lpstr>Transducers</vt:lpstr>
      <vt:lpstr>Transducer Menagerie</vt:lpstr>
      <vt:lpstr>How to chose a transducer</vt:lpstr>
      <vt:lpstr>Range</vt:lpstr>
      <vt:lpstr>Sensitivity</vt:lpstr>
      <vt:lpstr>Calibration Curve</vt:lpstr>
      <vt:lpstr>Calibration Curve</vt:lpstr>
      <vt:lpstr>Example</vt:lpstr>
      <vt:lpstr>Range: Choosing a thermocouple</vt:lpstr>
      <vt:lpstr>Linearity and Sensitivity: Ex: Choosing a thermocouple</vt:lpstr>
      <vt:lpstr>How well does it measure?</vt:lpstr>
      <vt:lpstr>Response/Rise/Fall Time</vt:lpstr>
      <vt:lpstr>Bandwidth</vt:lpstr>
      <vt:lpstr>Drift</vt:lpstr>
      <vt:lpstr>Hysteresis</vt:lpstr>
      <vt:lpstr>Reading a Spec Sheet</vt:lpstr>
      <vt:lpstr>Analog vs. Digital</vt:lpstr>
      <vt:lpstr>Example: Gas Flow Meter</vt:lpstr>
      <vt:lpstr>Transducers: Other Considerations</vt:lpstr>
      <vt:lpstr>How to chose a transducer</vt:lpstr>
      <vt:lpstr>PowerPoint Presentation</vt:lpstr>
      <vt:lpstr>Signal Conditioning</vt:lpstr>
      <vt:lpstr>Signal Conditioning (cont.)</vt:lpstr>
      <vt:lpstr>Signal Conditioning—Hardware</vt:lpstr>
      <vt:lpstr>PowerPoint Presentation</vt:lpstr>
      <vt:lpstr>How to choose DAQ hardware</vt:lpstr>
      <vt:lpstr>Analog Input Digitization</vt:lpstr>
      <vt:lpstr>DAQ: Analog Input</vt:lpstr>
      <vt:lpstr>Analog Input</vt:lpstr>
      <vt:lpstr>Analog Input</vt:lpstr>
      <vt:lpstr>Analog Input: DI vs. SE</vt:lpstr>
      <vt:lpstr>Analog Input: DI vs. SE</vt:lpstr>
      <vt:lpstr>Analog Input</vt:lpstr>
      <vt:lpstr>ADC Range and Polarity</vt:lpstr>
      <vt:lpstr>Gain Settings</vt:lpstr>
      <vt:lpstr>Gain Settings</vt:lpstr>
      <vt:lpstr>Gain Settings: Specifications</vt:lpstr>
      <vt:lpstr>ADC Resolution: 3 bits</vt:lpstr>
      <vt:lpstr>ADC Resolution: 4 bits</vt:lpstr>
      <vt:lpstr>ADC Resolution: 8 bits</vt:lpstr>
      <vt:lpstr>ADC Resolution</vt:lpstr>
      <vt:lpstr>Voltage &lt;-&gt; ADC Reading</vt:lpstr>
      <vt:lpstr>Sampling Speed</vt:lpstr>
      <vt:lpstr>Undersampling</vt:lpstr>
      <vt:lpstr>Nyquist-Shannon Sampling Theory</vt:lpstr>
      <vt:lpstr>Anti-alias Filters</vt:lpstr>
      <vt:lpstr>Trade off: Resolution or Speed</vt:lpstr>
      <vt:lpstr>Analog Input: Multiplexing</vt:lpstr>
      <vt:lpstr>Analog Input: Time Skew</vt:lpstr>
      <vt:lpstr>Dealing with Time Skew</vt:lpstr>
      <vt:lpstr>Analog Input: Full Disclosure</vt:lpstr>
      <vt:lpstr>Some Examples</vt:lpstr>
      <vt:lpstr>How to choose DAQ hardware</vt:lpstr>
      <vt:lpstr>Recall: Analog Input</vt:lpstr>
      <vt:lpstr>Analog Output</vt:lpstr>
      <vt:lpstr>Analog Output Hardware</vt:lpstr>
      <vt:lpstr>Analog Output</vt:lpstr>
      <vt:lpstr>Analog Output Hardware: Timing</vt:lpstr>
      <vt:lpstr>Analog Output Hardware: Timing</vt:lpstr>
      <vt:lpstr>Affect of Slew Rate and Settling Time</vt:lpstr>
      <vt:lpstr>Cool example I spent 90 minutes on</vt:lpstr>
      <vt:lpstr>Digital I/O Hardware</vt:lpstr>
      <vt:lpstr>Digital I/O Hardware</vt:lpstr>
      <vt:lpstr>Using MAX DIO Test Panel</vt:lpstr>
      <vt:lpstr>Understanding Logic Levels</vt:lpstr>
      <vt:lpstr>Many more logic families</vt:lpstr>
      <vt:lpstr>How to solve logic level problems</vt:lpstr>
      <vt:lpstr>Analog to Digital</vt:lpstr>
      <vt:lpstr>Reconfiguration Terminals</vt:lpstr>
      <vt:lpstr>Reconfiguration Terminals</vt:lpstr>
      <vt:lpstr>Counter/Timers—Special DIO</vt:lpstr>
      <vt:lpstr>Counter/Timers—Special DIO</vt:lpstr>
      <vt:lpstr>Counter/Timers—Special DIO</vt:lpstr>
      <vt:lpstr>PowerPoint Presentation</vt:lpstr>
      <vt:lpstr>Analog Input Software</vt:lpstr>
      <vt:lpstr>A Word about MAX</vt:lpstr>
      <vt:lpstr>The Mantra</vt:lpstr>
      <vt:lpstr>The Mantra</vt:lpstr>
      <vt:lpstr>Software Timed Analog Input</vt:lpstr>
      <vt:lpstr>Software Timing: Jitter</vt:lpstr>
      <vt:lpstr>Finite Samples, Hardware Timed</vt:lpstr>
      <vt:lpstr>Finite Samples, Hardware Timed</vt:lpstr>
      <vt:lpstr>What’s really happening?*</vt:lpstr>
      <vt:lpstr>What’s really happening?*</vt:lpstr>
      <vt:lpstr>What’s really happening?*</vt:lpstr>
      <vt:lpstr>Why is Hardware Timing better than Software?</vt:lpstr>
      <vt:lpstr>Continuous Sampling</vt:lpstr>
      <vt:lpstr>What’s really happening?</vt:lpstr>
      <vt:lpstr>What’s really happening?</vt:lpstr>
      <vt:lpstr>What’s really happening?</vt:lpstr>
      <vt:lpstr>What’s really happening?</vt:lpstr>
      <vt:lpstr>What’s really happening?</vt:lpstr>
      <vt:lpstr>What’s really happening?</vt:lpstr>
      <vt:lpstr>Buffer Overflows</vt:lpstr>
      <vt:lpstr>Triggering</vt:lpstr>
      <vt:lpstr>Triggering</vt:lpstr>
      <vt:lpstr>Digital Start Triggering</vt:lpstr>
      <vt:lpstr>Problems with Digital Triggers</vt:lpstr>
      <vt:lpstr>Problems with Digital Triggers</vt:lpstr>
      <vt:lpstr>Problems with Digital Triggers</vt:lpstr>
      <vt:lpstr>Problems with Digital Triggers</vt:lpstr>
      <vt:lpstr>Problems with Digital Triggers</vt:lpstr>
      <vt:lpstr>Review</vt:lpstr>
      <vt:lpstr>About Floating Sources</vt:lpstr>
      <vt:lpstr>Bias resistors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Jason Sommerville</dc:creator>
  <cp:lastModifiedBy>Jason Sommerville</cp:lastModifiedBy>
  <cp:revision>191</cp:revision>
  <cp:lastPrinted>2016-02-20T13:00:05Z</cp:lastPrinted>
  <dcterms:created xsi:type="dcterms:W3CDTF">2015-03-13T14:22:56Z</dcterms:created>
  <dcterms:modified xsi:type="dcterms:W3CDTF">2016-03-04T22:15:45Z</dcterms:modified>
</cp:coreProperties>
</file>